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f"/>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18" r:id="rId3"/>
    <p:sldId id="319" r:id="rId4"/>
    <p:sldId id="257" r:id="rId5"/>
    <p:sldId id="278" r:id="rId6"/>
    <p:sldId id="276" r:id="rId7"/>
    <p:sldId id="314" r:id="rId8"/>
    <p:sldId id="288" r:id="rId9"/>
    <p:sldId id="307" r:id="rId10"/>
    <p:sldId id="320" r:id="rId11"/>
    <p:sldId id="322" r:id="rId12"/>
    <p:sldId id="291" r:id="rId13"/>
    <p:sldId id="292" r:id="rId14"/>
    <p:sldId id="293" r:id="rId15"/>
    <p:sldId id="294" r:id="rId16"/>
    <p:sldId id="321" r:id="rId17"/>
    <p:sldId id="280" r:id="rId18"/>
    <p:sldId id="313" r:id="rId19"/>
    <p:sldId id="305" r:id="rId20"/>
    <p:sldId id="326" r:id="rId21"/>
    <p:sldId id="332" r:id="rId22"/>
    <p:sldId id="325" r:id="rId23"/>
    <p:sldId id="327" r:id="rId24"/>
    <p:sldId id="331" r:id="rId25"/>
    <p:sldId id="329" r:id="rId26"/>
    <p:sldId id="287" r:id="rId27"/>
    <p:sldId id="304" r:id="rId28"/>
    <p:sldId id="297" r:id="rId29"/>
    <p:sldId id="271" r:id="rId30"/>
    <p:sldId id="272" r:id="rId31"/>
    <p:sldId id="328" r:id="rId32"/>
    <p:sldId id="330" r:id="rId33"/>
    <p:sldId id="316" r:id="rId34"/>
    <p:sldId id="26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4224" autoAdjust="0"/>
  </p:normalViewPr>
  <p:slideViewPr>
    <p:cSldViewPr snapToGrid="0">
      <p:cViewPr>
        <p:scale>
          <a:sx n="75" d="100"/>
          <a:sy n="75" d="100"/>
        </p:scale>
        <p:origin x="336" y="-18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CEADD6-2D57-49CB-A07E-84CC3D6273C9}"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8E5B-0563-4DD2-87C9-5969F52FF8AD}" type="slidenum">
              <a:rPr lang="en-US" smtClean="0"/>
              <a:t>‹#›</a:t>
            </a:fld>
            <a:endParaRPr lang="en-US"/>
          </a:p>
        </p:txBody>
      </p:sp>
    </p:spTree>
    <p:extLst>
      <p:ext uri="{BB962C8B-B14F-4D97-AF65-F5344CB8AC3E}">
        <p14:creationId xmlns:p14="http://schemas.microsoft.com/office/powerpoint/2010/main" val="2578761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wbadgerlab.engr.wisc.edu/wp-content/uploads/sites/727/2019/07/TADA-Supplemental-Video1_small.mp4?_=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vectorstock.com/royalty-free-vector/cartoon-osteoarthritis-healthy-and-unhealthy-knee-vector-1663036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2</a:t>
            </a:fld>
            <a:endParaRPr lang="en-US"/>
          </a:p>
        </p:txBody>
      </p:sp>
    </p:spTree>
    <p:extLst>
      <p:ext uri="{BB962C8B-B14F-4D97-AF65-F5344CB8AC3E}">
        <p14:creationId xmlns:p14="http://schemas.microsoft.com/office/powerpoint/2010/main" val="3818362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Clearer photo and video of VSF in 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has a rigid ankle and its forefoot acts as an overhung beam and adjust a support fulcrum to change the overhang length.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power is not supplied to move the body while the foot is on the ground, but minimal power is supplied when the foot is in the air to move the fulcrum while the motor load is low.</a:t>
            </a:r>
          </a:p>
          <a:p>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11</a:t>
            </a:fld>
            <a:endParaRPr lang="en-US"/>
          </a:p>
        </p:txBody>
      </p:sp>
    </p:spTree>
    <p:extLst>
      <p:ext uri="{BB962C8B-B14F-4D97-AF65-F5344CB8AC3E}">
        <p14:creationId xmlns:p14="http://schemas.microsoft.com/office/powerpoint/2010/main" val="77694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Clearer photo and video of VSF in 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study focuses on characterizing the kinetic and kinematic response of participants with transtibial amputation in level overground walking, using the VSF at three different stiffnesses.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participants performed nine over-ground walking trials at 1.1 ± 0.1 m/s with three different VSF stiffness settings (Compliant, Medium, Stiff)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12</a:t>
            </a:fld>
            <a:endParaRPr lang="en-US"/>
          </a:p>
        </p:txBody>
      </p:sp>
    </p:spTree>
    <p:extLst>
      <p:ext uri="{BB962C8B-B14F-4D97-AF65-F5344CB8AC3E}">
        <p14:creationId xmlns:p14="http://schemas.microsoft.com/office/powerpoint/2010/main" val="2239747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Clearer photo and video of VSF in action</a:t>
            </a:r>
          </a:p>
          <a:p>
            <a:r>
              <a:rPr lang="en-US" dirty="0"/>
              <a:t>Put raw data graph and highlight important key points.</a:t>
            </a:r>
          </a:p>
          <a:p>
            <a:r>
              <a:rPr lang="en-US" dirty="0"/>
              <a:t>Put arrows to indicate less or more for 3 key metrics (maybe all parts of UD power)</a:t>
            </a:r>
          </a:p>
          <a:p>
            <a:r>
              <a:rPr lang="en-US" dirty="0"/>
              <a:t>For paper standard 3*3 with hip stuff</a:t>
            </a:r>
          </a:p>
        </p:txBody>
      </p:sp>
      <p:sp>
        <p:nvSpPr>
          <p:cNvPr id="4" name="Slide Number Placeholder 3"/>
          <p:cNvSpPr>
            <a:spLocks noGrp="1"/>
          </p:cNvSpPr>
          <p:nvPr>
            <p:ph type="sldNum" sz="quarter" idx="5"/>
          </p:nvPr>
        </p:nvSpPr>
        <p:spPr/>
        <p:txBody>
          <a:bodyPr/>
          <a:lstStyle/>
          <a:p>
            <a:fld id="{F8F88E5B-0563-4DD2-87C9-5969F52FF8AD}" type="slidenum">
              <a:rPr lang="en-US" smtClean="0"/>
              <a:t>13</a:t>
            </a:fld>
            <a:endParaRPr lang="en-US"/>
          </a:p>
        </p:txBody>
      </p:sp>
    </p:spTree>
    <p:extLst>
      <p:ext uri="{BB962C8B-B14F-4D97-AF65-F5344CB8AC3E}">
        <p14:creationId xmlns:p14="http://schemas.microsoft.com/office/powerpoint/2010/main" val="261635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Clearer photo and video of VSF in action</a:t>
            </a:r>
          </a:p>
        </p:txBody>
      </p:sp>
      <p:sp>
        <p:nvSpPr>
          <p:cNvPr id="4" name="Slide Number Placeholder 3"/>
          <p:cNvSpPr>
            <a:spLocks noGrp="1"/>
          </p:cNvSpPr>
          <p:nvPr>
            <p:ph type="sldNum" sz="quarter" idx="5"/>
          </p:nvPr>
        </p:nvSpPr>
        <p:spPr/>
        <p:txBody>
          <a:bodyPr/>
          <a:lstStyle/>
          <a:p>
            <a:fld id="{F8F88E5B-0563-4DD2-87C9-5969F52FF8AD}" type="slidenum">
              <a:rPr lang="en-US" smtClean="0"/>
              <a:t>14</a:t>
            </a:fld>
            <a:endParaRPr lang="en-US"/>
          </a:p>
        </p:txBody>
      </p:sp>
    </p:spTree>
    <p:extLst>
      <p:ext uri="{BB962C8B-B14F-4D97-AF65-F5344CB8AC3E}">
        <p14:creationId xmlns:p14="http://schemas.microsoft.com/office/powerpoint/2010/main" val="3433170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Clearer photo and video of VSF in action</a:t>
            </a:r>
          </a:p>
          <a:p>
            <a:r>
              <a:rPr lang="en-US" dirty="0"/>
              <a:t>Fig. 1. Conceptual model of walking and compensations for push-off asymmetry. (A) Symmetrical model experiences sharp changes in COM (body center-</a:t>
            </a:r>
            <a:r>
              <a:rPr lang="en-US" dirty="0" err="1"/>
              <a:t>ofmass</a:t>
            </a:r>
            <a:r>
              <a:rPr lang="en-US" dirty="0"/>
              <a:t>) velocity (small arrows) in the step-to-step transition. Impulsive push-off (PO) from the trailing leg and impulsive collision (CO) of the leading leg redirect the COM velocity from forward-and-down to forward-and-up (dotted lines), performing positive and negative work, respectively, on the COM. (B) In the asymmetric model, weak push-off from one leg (Prosthetic, lighter shading) results in greater collision and lower speed during the ensuing (Intact) stance phase. The model can compensate by adding work through the stance hip to accelerate. Despite this acceleration, speed during middle-stance is slower on average during Intact stance than during Prosthetic stance. (C) In humans, step-to-step transition is not perfectly impulsive but COM velocity experiences similar fluctuations. (D) Unilateral amputees have weak push-off, which is expected to lead to greater collision, slower middle-stance speed, and greater compensatory work on the intact leg. Step length asymmetry is also possible, defined here between contact points for the model (B) and between ankles for humans (D).</a:t>
            </a:r>
          </a:p>
        </p:txBody>
      </p:sp>
      <p:sp>
        <p:nvSpPr>
          <p:cNvPr id="4" name="Slide Number Placeholder 3"/>
          <p:cNvSpPr>
            <a:spLocks noGrp="1"/>
          </p:cNvSpPr>
          <p:nvPr>
            <p:ph type="sldNum" sz="quarter" idx="5"/>
          </p:nvPr>
        </p:nvSpPr>
        <p:spPr/>
        <p:txBody>
          <a:bodyPr/>
          <a:lstStyle/>
          <a:p>
            <a:fld id="{F8F88E5B-0563-4DD2-87C9-5969F52FF8AD}" type="slidenum">
              <a:rPr lang="en-US" smtClean="0"/>
              <a:t>15</a:t>
            </a:fld>
            <a:endParaRPr lang="en-US"/>
          </a:p>
        </p:txBody>
      </p:sp>
    </p:spTree>
    <p:extLst>
      <p:ext uri="{BB962C8B-B14F-4D97-AF65-F5344CB8AC3E}">
        <p14:creationId xmlns:p14="http://schemas.microsoft.com/office/powerpoint/2010/main" val="2086855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of prosthetic walker for background, VSF for past work, TADA for current and future work</a:t>
            </a:r>
          </a:p>
        </p:txBody>
      </p:sp>
      <p:sp>
        <p:nvSpPr>
          <p:cNvPr id="4" name="Slide Number Placeholder 3"/>
          <p:cNvSpPr>
            <a:spLocks noGrp="1"/>
          </p:cNvSpPr>
          <p:nvPr>
            <p:ph type="sldNum" sz="quarter" idx="5"/>
          </p:nvPr>
        </p:nvSpPr>
        <p:spPr/>
        <p:txBody>
          <a:bodyPr/>
          <a:lstStyle/>
          <a:p>
            <a:fld id="{F8F88E5B-0563-4DD2-87C9-5969F52FF8AD}" type="slidenum">
              <a:rPr lang="en-US" smtClean="0"/>
              <a:t>16</a:t>
            </a:fld>
            <a:endParaRPr lang="en-US"/>
          </a:p>
        </p:txBody>
      </p:sp>
    </p:spTree>
    <p:extLst>
      <p:ext uri="{BB962C8B-B14F-4D97-AF65-F5344CB8AC3E}">
        <p14:creationId xmlns:p14="http://schemas.microsoft.com/office/powerpoint/2010/main" val="3064158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hlinkClick r:id="rId3"/>
              </a:rPr>
              <a:t>https://uwbadgerlab.engr.wisc.edu/wp-content/uploads/sites/727/2019/07/TADA-Supplemental-Video1_small.mp4?_=1</a:t>
            </a:r>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17</a:t>
            </a:fld>
            <a:endParaRPr lang="en-US"/>
          </a:p>
        </p:txBody>
      </p:sp>
    </p:spTree>
    <p:extLst>
      <p:ext uri="{BB962C8B-B14F-4D97-AF65-F5344CB8AC3E}">
        <p14:creationId xmlns:p14="http://schemas.microsoft.com/office/powerpoint/2010/main" val="1558737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Need a better way to describe rather than primary and secondary.</a:t>
            </a:r>
          </a:p>
          <a:p>
            <a:r>
              <a:rPr lang="en-US" sz="1800" dirty="0">
                <a:effectLst/>
                <a:latin typeface="Calibri" panose="020F0502020204030204" pitchFamily="34" charset="0"/>
              </a:rPr>
              <a:t>Graphic of set-up on human?</a:t>
            </a:r>
          </a:p>
          <a:p>
            <a:r>
              <a:rPr lang="en-US" sz="1800" dirty="0">
                <a:effectLst/>
                <a:latin typeface="Calibri" panose="020F0502020204030204" pitchFamily="34" charset="0"/>
              </a:rPr>
              <a:t>Picture of each specific set-up?</a:t>
            </a:r>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18</a:t>
            </a:fld>
            <a:endParaRPr lang="en-US"/>
          </a:p>
        </p:txBody>
      </p:sp>
    </p:spTree>
    <p:extLst>
      <p:ext uri="{BB962C8B-B14F-4D97-AF65-F5344CB8AC3E}">
        <p14:creationId xmlns:p14="http://schemas.microsoft.com/office/powerpoint/2010/main" val="1809481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for each</a:t>
            </a:r>
          </a:p>
        </p:txBody>
      </p:sp>
      <p:sp>
        <p:nvSpPr>
          <p:cNvPr id="4" name="Slide Number Placeholder 3"/>
          <p:cNvSpPr>
            <a:spLocks noGrp="1"/>
          </p:cNvSpPr>
          <p:nvPr>
            <p:ph type="sldNum" sz="quarter" idx="5"/>
          </p:nvPr>
        </p:nvSpPr>
        <p:spPr/>
        <p:txBody>
          <a:bodyPr/>
          <a:lstStyle/>
          <a:p>
            <a:fld id="{F8F88E5B-0563-4DD2-87C9-5969F52FF8AD}" type="slidenum">
              <a:rPr lang="en-US" smtClean="0"/>
              <a:t>20</a:t>
            </a:fld>
            <a:endParaRPr lang="en-US"/>
          </a:p>
        </p:txBody>
      </p:sp>
    </p:spTree>
    <p:extLst>
      <p:ext uri="{BB962C8B-B14F-4D97-AF65-F5344CB8AC3E}">
        <p14:creationId xmlns:p14="http://schemas.microsoft.com/office/powerpoint/2010/main" val="1319173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for each</a:t>
            </a:r>
          </a:p>
        </p:txBody>
      </p:sp>
      <p:sp>
        <p:nvSpPr>
          <p:cNvPr id="4" name="Slide Number Placeholder 3"/>
          <p:cNvSpPr>
            <a:spLocks noGrp="1"/>
          </p:cNvSpPr>
          <p:nvPr>
            <p:ph type="sldNum" sz="quarter" idx="5"/>
          </p:nvPr>
        </p:nvSpPr>
        <p:spPr/>
        <p:txBody>
          <a:bodyPr/>
          <a:lstStyle/>
          <a:p>
            <a:fld id="{F8F88E5B-0563-4DD2-87C9-5969F52FF8AD}" type="slidenum">
              <a:rPr lang="en-US" smtClean="0"/>
              <a:t>21</a:t>
            </a:fld>
            <a:endParaRPr lang="en-US"/>
          </a:p>
        </p:txBody>
      </p:sp>
    </p:spTree>
    <p:extLst>
      <p:ext uri="{BB962C8B-B14F-4D97-AF65-F5344CB8AC3E}">
        <p14:creationId xmlns:p14="http://schemas.microsoft.com/office/powerpoint/2010/main" val="3888572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3</a:t>
            </a:fld>
            <a:endParaRPr lang="en-US"/>
          </a:p>
        </p:txBody>
      </p:sp>
    </p:spTree>
    <p:extLst>
      <p:ext uri="{BB962C8B-B14F-4D97-AF65-F5344CB8AC3E}">
        <p14:creationId xmlns:p14="http://schemas.microsoft.com/office/powerpoint/2010/main" val="3688913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kinematic aim hypothesizes that there will be no difference between the control of the prosthetic ankle angle and the intact ankle angle trajectory during the swing phase, and that there will be no difference between the mean prosthetic ankle angle and the pre-recorded ground slope during the stance phase. The kinetic aim hypothesizes that the means of the sagittal and frontal prosthetic ankle moments will be less than a fixed neutral ankle’s means.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Diagram of non-disabled person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22</a:t>
            </a:fld>
            <a:endParaRPr lang="en-US"/>
          </a:p>
        </p:txBody>
      </p:sp>
    </p:spTree>
    <p:extLst>
      <p:ext uri="{BB962C8B-B14F-4D97-AF65-F5344CB8AC3E}">
        <p14:creationId xmlns:p14="http://schemas.microsoft.com/office/powerpoint/2010/main" val="3061971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for each</a:t>
            </a:r>
          </a:p>
        </p:txBody>
      </p:sp>
      <p:sp>
        <p:nvSpPr>
          <p:cNvPr id="4" name="Slide Number Placeholder 3"/>
          <p:cNvSpPr>
            <a:spLocks noGrp="1"/>
          </p:cNvSpPr>
          <p:nvPr>
            <p:ph type="sldNum" sz="quarter" idx="5"/>
          </p:nvPr>
        </p:nvSpPr>
        <p:spPr/>
        <p:txBody>
          <a:bodyPr/>
          <a:lstStyle/>
          <a:p>
            <a:fld id="{F8F88E5B-0563-4DD2-87C9-5969F52FF8AD}" type="slidenum">
              <a:rPr lang="en-US" smtClean="0"/>
              <a:t>23</a:t>
            </a:fld>
            <a:endParaRPr lang="en-US"/>
          </a:p>
        </p:txBody>
      </p:sp>
    </p:spTree>
    <p:extLst>
      <p:ext uri="{BB962C8B-B14F-4D97-AF65-F5344CB8AC3E}">
        <p14:creationId xmlns:p14="http://schemas.microsoft.com/office/powerpoint/2010/main" val="426062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Self-selected speed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24</a:t>
            </a:fld>
            <a:endParaRPr lang="en-US"/>
          </a:p>
        </p:txBody>
      </p:sp>
    </p:spTree>
    <p:extLst>
      <p:ext uri="{BB962C8B-B14F-4D97-AF65-F5344CB8AC3E}">
        <p14:creationId xmlns:p14="http://schemas.microsoft.com/office/powerpoint/2010/main" val="3215341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for each</a:t>
            </a:r>
          </a:p>
        </p:txBody>
      </p:sp>
      <p:sp>
        <p:nvSpPr>
          <p:cNvPr id="4" name="Slide Number Placeholder 3"/>
          <p:cNvSpPr>
            <a:spLocks noGrp="1"/>
          </p:cNvSpPr>
          <p:nvPr>
            <p:ph type="sldNum" sz="quarter" idx="5"/>
          </p:nvPr>
        </p:nvSpPr>
        <p:spPr/>
        <p:txBody>
          <a:bodyPr/>
          <a:lstStyle/>
          <a:p>
            <a:fld id="{F8F88E5B-0563-4DD2-87C9-5969F52FF8AD}" type="slidenum">
              <a:rPr lang="en-US" smtClean="0"/>
              <a:t>25</a:t>
            </a:fld>
            <a:endParaRPr lang="en-US"/>
          </a:p>
        </p:txBody>
      </p:sp>
    </p:spTree>
    <p:extLst>
      <p:ext uri="{BB962C8B-B14F-4D97-AF65-F5344CB8AC3E}">
        <p14:creationId xmlns:p14="http://schemas.microsoft.com/office/powerpoint/2010/main" val="601443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update in schedule not included in written document</a:t>
            </a:r>
          </a:p>
        </p:txBody>
      </p:sp>
      <p:sp>
        <p:nvSpPr>
          <p:cNvPr id="4" name="Slide Number Placeholder 3"/>
          <p:cNvSpPr>
            <a:spLocks noGrp="1"/>
          </p:cNvSpPr>
          <p:nvPr>
            <p:ph type="sldNum" sz="quarter" idx="5"/>
          </p:nvPr>
        </p:nvSpPr>
        <p:spPr/>
        <p:txBody>
          <a:bodyPr/>
          <a:lstStyle/>
          <a:p>
            <a:fld id="{F8F88E5B-0563-4DD2-87C9-5969F52FF8AD}" type="slidenum">
              <a:rPr lang="en-US" smtClean="0"/>
              <a:t>26</a:t>
            </a:fld>
            <a:endParaRPr lang="en-US"/>
          </a:p>
        </p:txBody>
      </p:sp>
    </p:spTree>
    <p:extLst>
      <p:ext uri="{BB962C8B-B14F-4D97-AF65-F5344CB8AC3E}">
        <p14:creationId xmlns:p14="http://schemas.microsoft.com/office/powerpoint/2010/main" val="3958299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The main aim of the STADA work will be to demonstrate proof of principle that a semi-active and multi-axis prosthesis like the STADA could be neurally controlled</a:t>
            </a:r>
          </a:p>
          <a:p>
            <a:r>
              <a:rPr lang="en-US" sz="1800" dirty="0">
                <a:effectLst/>
                <a:latin typeface="Times New Roman" panose="02020603050405020304" pitchFamily="18" charset="0"/>
              </a:rPr>
              <a:t>Need to include picture of STADA</a:t>
            </a:r>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27</a:t>
            </a:fld>
            <a:endParaRPr lang="en-US"/>
          </a:p>
        </p:txBody>
      </p:sp>
    </p:spTree>
    <p:extLst>
      <p:ext uri="{BB962C8B-B14F-4D97-AF65-F5344CB8AC3E}">
        <p14:creationId xmlns:p14="http://schemas.microsoft.com/office/powerpoint/2010/main" val="670994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for each</a:t>
            </a:r>
          </a:p>
        </p:txBody>
      </p:sp>
      <p:sp>
        <p:nvSpPr>
          <p:cNvPr id="4" name="Slide Number Placeholder 3"/>
          <p:cNvSpPr>
            <a:spLocks noGrp="1"/>
          </p:cNvSpPr>
          <p:nvPr>
            <p:ph type="sldNum" sz="quarter" idx="5"/>
          </p:nvPr>
        </p:nvSpPr>
        <p:spPr/>
        <p:txBody>
          <a:bodyPr/>
          <a:lstStyle/>
          <a:p>
            <a:fld id="{F8F88E5B-0563-4DD2-87C9-5969F52FF8AD}" type="slidenum">
              <a:rPr lang="en-US" smtClean="0"/>
              <a:t>31</a:t>
            </a:fld>
            <a:endParaRPr lang="en-US"/>
          </a:p>
        </p:txBody>
      </p:sp>
    </p:spTree>
    <p:extLst>
      <p:ext uri="{BB962C8B-B14F-4D97-AF65-F5344CB8AC3E}">
        <p14:creationId xmlns:p14="http://schemas.microsoft.com/office/powerpoint/2010/main" val="2774532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for each</a:t>
            </a:r>
          </a:p>
        </p:txBody>
      </p:sp>
      <p:sp>
        <p:nvSpPr>
          <p:cNvPr id="4" name="Slide Number Placeholder 3"/>
          <p:cNvSpPr>
            <a:spLocks noGrp="1"/>
          </p:cNvSpPr>
          <p:nvPr>
            <p:ph type="sldNum" sz="quarter" idx="5"/>
          </p:nvPr>
        </p:nvSpPr>
        <p:spPr/>
        <p:txBody>
          <a:bodyPr/>
          <a:lstStyle/>
          <a:p>
            <a:fld id="{F8F88E5B-0563-4DD2-87C9-5969F52FF8AD}" type="slidenum">
              <a:rPr lang="en-US" smtClean="0"/>
              <a:t>32</a:t>
            </a:fld>
            <a:endParaRPr lang="en-US"/>
          </a:p>
        </p:txBody>
      </p:sp>
    </p:spTree>
    <p:extLst>
      <p:ext uri="{BB962C8B-B14F-4D97-AF65-F5344CB8AC3E}">
        <p14:creationId xmlns:p14="http://schemas.microsoft.com/office/powerpoint/2010/main" val="371236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Need a better way to describe rather than primary and secondary.</a:t>
            </a:r>
          </a:p>
          <a:p>
            <a:r>
              <a:rPr lang="en-US" sz="1800" dirty="0">
                <a:effectLst/>
                <a:latin typeface="Calibri" panose="020F0502020204030204" pitchFamily="34" charset="0"/>
              </a:rPr>
              <a:t>Graphic of set-up on human?</a:t>
            </a:r>
          </a:p>
          <a:p>
            <a:r>
              <a:rPr lang="en-US" sz="1800" dirty="0">
                <a:effectLst/>
                <a:latin typeface="Calibri" panose="020F0502020204030204" pitchFamily="34" charset="0"/>
              </a:rPr>
              <a:t>Picture of each specific set-up?</a:t>
            </a:r>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33</a:t>
            </a:fld>
            <a:endParaRPr lang="en-US"/>
          </a:p>
        </p:txBody>
      </p:sp>
    </p:spTree>
    <p:extLst>
      <p:ext uri="{BB962C8B-B14F-4D97-AF65-F5344CB8AC3E}">
        <p14:creationId xmlns:p14="http://schemas.microsoft.com/office/powerpoint/2010/main" val="387689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the high average cost of about $81,000 for TTA amputation and associated rehabilitation services, </a:t>
            </a:r>
          </a:p>
          <a:p>
            <a:r>
              <a:rPr lang="en-US" dirty="0"/>
              <a:t>280 000 per year</a:t>
            </a:r>
          </a:p>
        </p:txBody>
      </p:sp>
      <p:sp>
        <p:nvSpPr>
          <p:cNvPr id="4" name="Slide Number Placeholder 3"/>
          <p:cNvSpPr>
            <a:spLocks noGrp="1"/>
          </p:cNvSpPr>
          <p:nvPr>
            <p:ph type="sldNum" sz="quarter" idx="5"/>
          </p:nvPr>
        </p:nvSpPr>
        <p:spPr/>
        <p:txBody>
          <a:bodyPr/>
          <a:lstStyle/>
          <a:p>
            <a:fld id="{F8F88E5B-0563-4DD2-87C9-5969F52FF8AD}" type="slidenum">
              <a:rPr lang="en-US" smtClean="0"/>
              <a:t>4</a:t>
            </a:fld>
            <a:endParaRPr lang="en-US"/>
          </a:p>
        </p:txBody>
      </p:sp>
    </p:spTree>
    <p:extLst>
      <p:ext uri="{BB962C8B-B14F-4D97-AF65-F5344CB8AC3E}">
        <p14:creationId xmlns:p14="http://schemas.microsoft.com/office/powerpoint/2010/main" val="2786143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5</a:t>
            </a:fld>
            <a:endParaRPr lang="en-US"/>
          </a:p>
        </p:txBody>
      </p:sp>
    </p:spTree>
    <p:extLst>
      <p:ext uri="{BB962C8B-B14F-4D97-AF65-F5344CB8AC3E}">
        <p14:creationId xmlns:p14="http://schemas.microsoft.com/office/powerpoint/2010/main" val="1310856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Knee hyperextension-walking uphill sensation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ea typeface="Calibri" panose="020F0502020204030204" pitchFamily="34" charset="0"/>
                <a:cs typeface="Times New Roman" panose="02020603050405020304" pitchFamily="18" charset="0"/>
              </a:rPr>
              <a:t>higher intact side collision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ea typeface="Calibri" panose="020F0502020204030204" pitchFamily="34" charset="0"/>
                <a:cs typeface="Times New Roman" panose="02020603050405020304" pitchFamily="18" charset="0"/>
              </a:rPr>
              <a:t>weak prosthetic side push-off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ea typeface="Calibri" panose="020F0502020204030204" pitchFamily="34" charset="0"/>
                <a:cs typeface="Times New Roman" panose="02020603050405020304" pitchFamily="18" charset="0"/>
              </a:rPr>
              <a:t>toe scuffing,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ea typeface="Calibri" panose="020F0502020204030204" pitchFamily="34" charset="0"/>
                <a:cs typeface="Times New Roman" panose="02020603050405020304" pitchFamily="18" charset="0"/>
              </a:rPr>
              <a:t>Maybe another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6</a:t>
            </a:fld>
            <a:endParaRPr lang="en-US"/>
          </a:p>
        </p:txBody>
      </p:sp>
    </p:spTree>
    <p:extLst>
      <p:ext uri="{BB962C8B-B14F-4D97-AF65-F5344CB8AC3E}">
        <p14:creationId xmlns:p14="http://schemas.microsoft.com/office/powerpoint/2010/main" val="103373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Cartoon osteoarthritis healthy and unhealthy knee Vector Image (vectorstock.com)</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7</a:t>
            </a:fld>
            <a:endParaRPr lang="en-US"/>
          </a:p>
        </p:txBody>
      </p:sp>
    </p:spTree>
    <p:extLst>
      <p:ext uri="{BB962C8B-B14F-4D97-AF65-F5344CB8AC3E}">
        <p14:creationId xmlns:p14="http://schemas.microsoft.com/office/powerpoint/2010/main" val="3337806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bigger; few worded bullet point under</a:t>
            </a:r>
          </a:p>
          <a:p>
            <a:r>
              <a:rPr lang="en-US" dirty="0"/>
              <a:t>Rectangles to highlight what I’m talk; pop up bullet when I talk about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and joint moments; classifying if the gait is over flat or sloped ground</a:t>
            </a:r>
          </a:p>
          <a:p>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8</a:t>
            </a:fld>
            <a:endParaRPr lang="en-US"/>
          </a:p>
        </p:txBody>
      </p:sp>
    </p:spTree>
    <p:extLst>
      <p:ext uri="{BB962C8B-B14F-4D97-AF65-F5344CB8AC3E}">
        <p14:creationId xmlns:p14="http://schemas.microsoft.com/office/powerpoint/2010/main" val="3942839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ea typeface="Calibri" panose="020F0502020204030204" pitchFamily="34" charset="0"/>
                <a:cs typeface="Times New Roman" panose="02020603050405020304" pitchFamily="18" charset="0"/>
              </a:rPr>
              <a:t>These semi-active prostheses will be built to sense ankle angle, foot motion, and ankle moments using intrinsic position sensors, an IMU, and a load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ea typeface="Calibri" panose="020F0502020204030204" pitchFamily="34" charset="0"/>
                <a:cs typeface="Times New Roman" panose="02020603050405020304" pitchFamily="18" charset="0"/>
              </a:rPr>
              <a:t>Though these prosthetic sensors are limited to detecting ankle kinematics and kinetics, data will also be collected for the knee, hip, and summative mechanics to </a:t>
            </a:r>
          </a:p>
          <a:p>
            <a:endParaRPr lang="en-US" dirty="0"/>
          </a:p>
        </p:txBody>
      </p:sp>
      <p:sp>
        <p:nvSpPr>
          <p:cNvPr id="4" name="Slide Number Placeholder 3"/>
          <p:cNvSpPr>
            <a:spLocks noGrp="1"/>
          </p:cNvSpPr>
          <p:nvPr>
            <p:ph type="sldNum" sz="quarter" idx="5"/>
          </p:nvPr>
        </p:nvSpPr>
        <p:spPr/>
        <p:txBody>
          <a:bodyPr/>
          <a:lstStyle/>
          <a:p>
            <a:fld id="{F8F88E5B-0563-4DD2-87C9-5969F52FF8AD}" type="slidenum">
              <a:rPr lang="en-US" smtClean="0"/>
              <a:t>9</a:t>
            </a:fld>
            <a:endParaRPr lang="en-US"/>
          </a:p>
        </p:txBody>
      </p:sp>
    </p:spTree>
    <p:extLst>
      <p:ext uri="{BB962C8B-B14F-4D97-AF65-F5344CB8AC3E}">
        <p14:creationId xmlns:p14="http://schemas.microsoft.com/office/powerpoint/2010/main" val="109683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of prosthetic walker for background, VSF for past work, TADA for current and future work</a:t>
            </a:r>
          </a:p>
        </p:txBody>
      </p:sp>
      <p:sp>
        <p:nvSpPr>
          <p:cNvPr id="4" name="Slide Number Placeholder 3"/>
          <p:cNvSpPr>
            <a:spLocks noGrp="1"/>
          </p:cNvSpPr>
          <p:nvPr>
            <p:ph type="sldNum" sz="quarter" idx="5"/>
          </p:nvPr>
        </p:nvSpPr>
        <p:spPr/>
        <p:txBody>
          <a:bodyPr/>
          <a:lstStyle/>
          <a:p>
            <a:fld id="{F8F88E5B-0563-4DD2-87C9-5969F52FF8AD}" type="slidenum">
              <a:rPr lang="en-US" smtClean="0"/>
              <a:t>10</a:t>
            </a:fld>
            <a:endParaRPr lang="en-US"/>
          </a:p>
        </p:txBody>
      </p:sp>
    </p:spTree>
    <p:extLst>
      <p:ext uri="{BB962C8B-B14F-4D97-AF65-F5344CB8AC3E}">
        <p14:creationId xmlns:p14="http://schemas.microsoft.com/office/powerpoint/2010/main" val="1092022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16DF-85D9-4B9D-B69B-8F8CDA62E2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DC369C-7045-4CB9-BAE6-8234EF34B7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633032-FC08-49F1-9B7E-3C1B4E85E53E}"/>
              </a:ext>
            </a:extLst>
          </p:cNvPr>
          <p:cNvSpPr>
            <a:spLocks noGrp="1"/>
          </p:cNvSpPr>
          <p:nvPr>
            <p:ph type="dt" sz="half" idx="10"/>
          </p:nvPr>
        </p:nvSpPr>
        <p:spPr/>
        <p:txBody>
          <a:bodyPr/>
          <a:lstStyle/>
          <a:p>
            <a:fld id="{9E280422-2F73-4EFA-AB91-5E9FEA8852AB}" type="datetime1">
              <a:rPr lang="en-US" smtClean="0"/>
              <a:t>12/6/2021</a:t>
            </a:fld>
            <a:endParaRPr lang="en-US"/>
          </a:p>
        </p:txBody>
      </p:sp>
      <p:sp>
        <p:nvSpPr>
          <p:cNvPr id="5" name="Footer Placeholder 4">
            <a:extLst>
              <a:ext uri="{FF2B5EF4-FFF2-40B4-BE49-F238E27FC236}">
                <a16:creationId xmlns:a16="http://schemas.microsoft.com/office/drawing/2014/main" id="{5D673E3B-CB7D-4E7D-8516-4E17C3F4D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A46E98-A36C-4C21-8294-5FF82CA006B0}"/>
              </a:ext>
            </a:extLst>
          </p:cNvPr>
          <p:cNvSpPr>
            <a:spLocks noGrp="1"/>
          </p:cNvSpPr>
          <p:nvPr>
            <p:ph type="sldNum" sz="quarter" idx="12"/>
          </p:nvPr>
        </p:nvSpPr>
        <p:spPr/>
        <p:txBody>
          <a:bodyPr/>
          <a:lstStyle/>
          <a:p>
            <a:fld id="{BD657E71-A795-4BEB-ACEA-55B645E02BE9}" type="slidenum">
              <a:rPr lang="en-US" smtClean="0"/>
              <a:t>‹#›</a:t>
            </a:fld>
            <a:endParaRPr lang="en-US"/>
          </a:p>
        </p:txBody>
      </p:sp>
    </p:spTree>
    <p:extLst>
      <p:ext uri="{BB962C8B-B14F-4D97-AF65-F5344CB8AC3E}">
        <p14:creationId xmlns:p14="http://schemas.microsoft.com/office/powerpoint/2010/main" val="853226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E720-0D94-4882-A0F4-A80C436B7C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2F0A9E-9CFA-4A8B-9F3A-6C90349F99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76375-307F-4B3F-9F81-8287D649AFDA}"/>
              </a:ext>
            </a:extLst>
          </p:cNvPr>
          <p:cNvSpPr>
            <a:spLocks noGrp="1"/>
          </p:cNvSpPr>
          <p:nvPr>
            <p:ph type="dt" sz="half" idx="10"/>
          </p:nvPr>
        </p:nvSpPr>
        <p:spPr/>
        <p:txBody>
          <a:bodyPr/>
          <a:lstStyle/>
          <a:p>
            <a:fld id="{5D560ED7-35A8-40DF-93B9-0C90165A652D}" type="datetime1">
              <a:rPr lang="en-US" smtClean="0"/>
              <a:t>12/6/2021</a:t>
            </a:fld>
            <a:endParaRPr lang="en-US"/>
          </a:p>
        </p:txBody>
      </p:sp>
      <p:sp>
        <p:nvSpPr>
          <p:cNvPr id="5" name="Footer Placeholder 4">
            <a:extLst>
              <a:ext uri="{FF2B5EF4-FFF2-40B4-BE49-F238E27FC236}">
                <a16:creationId xmlns:a16="http://schemas.microsoft.com/office/drawing/2014/main" id="{958094B0-D845-49D5-965D-A6AFBD863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FEF83-0393-45BE-98F0-0489464AB3BA}"/>
              </a:ext>
            </a:extLst>
          </p:cNvPr>
          <p:cNvSpPr>
            <a:spLocks noGrp="1"/>
          </p:cNvSpPr>
          <p:nvPr>
            <p:ph type="sldNum" sz="quarter" idx="12"/>
          </p:nvPr>
        </p:nvSpPr>
        <p:spPr/>
        <p:txBody>
          <a:bodyPr/>
          <a:lstStyle/>
          <a:p>
            <a:fld id="{BD657E71-A795-4BEB-ACEA-55B645E02BE9}" type="slidenum">
              <a:rPr lang="en-US" smtClean="0"/>
              <a:t>‹#›</a:t>
            </a:fld>
            <a:endParaRPr lang="en-US"/>
          </a:p>
        </p:txBody>
      </p:sp>
    </p:spTree>
    <p:extLst>
      <p:ext uri="{BB962C8B-B14F-4D97-AF65-F5344CB8AC3E}">
        <p14:creationId xmlns:p14="http://schemas.microsoft.com/office/powerpoint/2010/main" val="2176672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084C51-88D8-4A9E-A86A-FA74488434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863ED8-30D2-4EF2-B89A-A60024408D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4F9180-4B55-4BC1-8F3A-726163079777}"/>
              </a:ext>
            </a:extLst>
          </p:cNvPr>
          <p:cNvSpPr>
            <a:spLocks noGrp="1"/>
          </p:cNvSpPr>
          <p:nvPr>
            <p:ph type="dt" sz="half" idx="10"/>
          </p:nvPr>
        </p:nvSpPr>
        <p:spPr/>
        <p:txBody>
          <a:bodyPr/>
          <a:lstStyle/>
          <a:p>
            <a:fld id="{F8BAE17B-D2BB-4A21-9FBD-4E8C9F722C27}" type="datetime1">
              <a:rPr lang="en-US" smtClean="0"/>
              <a:t>12/6/2021</a:t>
            </a:fld>
            <a:endParaRPr lang="en-US"/>
          </a:p>
        </p:txBody>
      </p:sp>
      <p:sp>
        <p:nvSpPr>
          <p:cNvPr id="5" name="Footer Placeholder 4">
            <a:extLst>
              <a:ext uri="{FF2B5EF4-FFF2-40B4-BE49-F238E27FC236}">
                <a16:creationId xmlns:a16="http://schemas.microsoft.com/office/drawing/2014/main" id="{23E15815-2B78-4993-A0B3-D3CCCE2B8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1550B-A162-445C-BD24-C629587124A9}"/>
              </a:ext>
            </a:extLst>
          </p:cNvPr>
          <p:cNvSpPr>
            <a:spLocks noGrp="1"/>
          </p:cNvSpPr>
          <p:nvPr>
            <p:ph type="sldNum" sz="quarter" idx="12"/>
          </p:nvPr>
        </p:nvSpPr>
        <p:spPr/>
        <p:txBody>
          <a:bodyPr/>
          <a:lstStyle/>
          <a:p>
            <a:fld id="{BD657E71-A795-4BEB-ACEA-55B645E02BE9}" type="slidenum">
              <a:rPr lang="en-US" smtClean="0"/>
              <a:t>‹#›</a:t>
            </a:fld>
            <a:endParaRPr lang="en-US"/>
          </a:p>
        </p:txBody>
      </p:sp>
    </p:spTree>
    <p:extLst>
      <p:ext uri="{BB962C8B-B14F-4D97-AF65-F5344CB8AC3E}">
        <p14:creationId xmlns:p14="http://schemas.microsoft.com/office/powerpoint/2010/main" val="2750779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C4D2-6D7E-4B83-ACB0-EF2F8929F2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667B7E-4485-492F-AFFB-A430635643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99F8D-EFD8-4FEB-BF52-4B49EF77F2AF}"/>
              </a:ext>
            </a:extLst>
          </p:cNvPr>
          <p:cNvSpPr>
            <a:spLocks noGrp="1"/>
          </p:cNvSpPr>
          <p:nvPr>
            <p:ph type="dt" sz="half" idx="10"/>
          </p:nvPr>
        </p:nvSpPr>
        <p:spPr/>
        <p:txBody>
          <a:bodyPr/>
          <a:lstStyle/>
          <a:p>
            <a:fld id="{ACBAF906-46DF-4A78-8E43-022A89C8CEE2}" type="datetime1">
              <a:rPr lang="en-US" smtClean="0"/>
              <a:t>12/6/2021</a:t>
            </a:fld>
            <a:endParaRPr lang="en-US"/>
          </a:p>
        </p:txBody>
      </p:sp>
      <p:sp>
        <p:nvSpPr>
          <p:cNvPr id="5" name="Footer Placeholder 4">
            <a:extLst>
              <a:ext uri="{FF2B5EF4-FFF2-40B4-BE49-F238E27FC236}">
                <a16:creationId xmlns:a16="http://schemas.microsoft.com/office/drawing/2014/main" id="{5843170F-9705-4DAD-9D31-4387B386E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18D2D-5DB9-4D25-ADF5-1626E718FF44}"/>
              </a:ext>
            </a:extLst>
          </p:cNvPr>
          <p:cNvSpPr>
            <a:spLocks noGrp="1"/>
          </p:cNvSpPr>
          <p:nvPr>
            <p:ph type="sldNum" sz="quarter" idx="12"/>
          </p:nvPr>
        </p:nvSpPr>
        <p:spPr/>
        <p:txBody>
          <a:bodyPr/>
          <a:lstStyle/>
          <a:p>
            <a:fld id="{BD657E71-A795-4BEB-ACEA-55B645E02BE9}" type="slidenum">
              <a:rPr lang="en-US" smtClean="0"/>
              <a:t>‹#›</a:t>
            </a:fld>
            <a:endParaRPr lang="en-US"/>
          </a:p>
        </p:txBody>
      </p:sp>
    </p:spTree>
    <p:extLst>
      <p:ext uri="{BB962C8B-B14F-4D97-AF65-F5344CB8AC3E}">
        <p14:creationId xmlns:p14="http://schemas.microsoft.com/office/powerpoint/2010/main" val="322803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305B-86A4-4D0B-9E6A-9E29FD7952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677291-EC54-4B05-BD38-D09814B39A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A01ADF-CDB2-428B-A350-7D8A533A07D2}"/>
              </a:ext>
            </a:extLst>
          </p:cNvPr>
          <p:cNvSpPr>
            <a:spLocks noGrp="1"/>
          </p:cNvSpPr>
          <p:nvPr>
            <p:ph type="dt" sz="half" idx="10"/>
          </p:nvPr>
        </p:nvSpPr>
        <p:spPr/>
        <p:txBody>
          <a:bodyPr/>
          <a:lstStyle/>
          <a:p>
            <a:fld id="{B43242EC-69BC-4DB0-84EE-F76656243A9C}" type="datetime1">
              <a:rPr lang="en-US" smtClean="0"/>
              <a:t>12/6/2021</a:t>
            </a:fld>
            <a:endParaRPr lang="en-US"/>
          </a:p>
        </p:txBody>
      </p:sp>
      <p:sp>
        <p:nvSpPr>
          <p:cNvPr id="5" name="Footer Placeholder 4">
            <a:extLst>
              <a:ext uri="{FF2B5EF4-FFF2-40B4-BE49-F238E27FC236}">
                <a16:creationId xmlns:a16="http://schemas.microsoft.com/office/drawing/2014/main" id="{16C10887-B4F1-4552-8E65-EB9AFCB26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C7D13-1015-4E6F-89C4-7D4374AFE597}"/>
              </a:ext>
            </a:extLst>
          </p:cNvPr>
          <p:cNvSpPr>
            <a:spLocks noGrp="1"/>
          </p:cNvSpPr>
          <p:nvPr>
            <p:ph type="sldNum" sz="quarter" idx="12"/>
          </p:nvPr>
        </p:nvSpPr>
        <p:spPr/>
        <p:txBody>
          <a:bodyPr/>
          <a:lstStyle/>
          <a:p>
            <a:fld id="{BD657E71-A795-4BEB-ACEA-55B645E02BE9}" type="slidenum">
              <a:rPr lang="en-US" smtClean="0"/>
              <a:t>‹#›</a:t>
            </a:fld>
            <a:endParaRPr lang="en-US"/>
          </a:p>
        </p:txBody>
      </p:sp>
    </p:spTree>
    <p:extLst>
      <p:ext uri="{BB962C8B-B14F-4D97-AF65-F5344CB8AC3E}">
        <p14:creationId xmlns:p14="http://schemas.microsoft.com/office/powerpoint/2010/main" val="2756640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4327-7265-4821-ACD7-98AAA9F44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34BF42-2778-4E7C-966A-F351FCB853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FDF1B2-E5EE-4C54-BF4C-A88568A1CF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8A31EF-3A4D-4C57-A053-62B445786DDF}"/>
              </a:ext>
            </a:extLst>
          </p:cNvPr>
          <p:cNvSpPr>
            <a:spLocks noGrp="1"/>
          </p:cNvSpPr>
          <p:nvPr>
            <p:ph type="dt" sz="half" idx="10"/>
          </p:nvPr>
        </p:nvSpPr>
        <p:spPr/>
        <p:txBody>
          <a:bodyPr/>
          <a:lstStyle/>
          <a:p>
            <a:fld id="{B72AEB2C-7D28-4AE6-A848-1340A0CA5FE1}" type="datetime1">
              <a:rPr lang="en-US" smtClean="0"/>
              <a:t>12/6/2021</a:t>
            </a:fld>
            <a:endParaRPr lang="en-US"/>
          </a:p>
        </p:txBody>
      </p:sp>
      <p:sp>
        <p:nvSpPr>
          <p:cNvPr id="6" name="Footer Placeholder 5">
            <a:extLst>
              <a:ext uri="{FF2B5EF4-FFF2-40B4-BE49-F238E27FC236}">
                <a16:creationId xmlns:a16="http://schemas.microsoft.com/office/drawing/2014/main" id="{91B77282-3A0D-4B02-9800-B90E0D3B10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9DC57-B9FD-48B2-9813-677FDDC92ADB}"/>
              </a:ext>
            </a:extLst>
          </p:cNvPr>
          <p:cNvSpPr>
            <a:spLocks noGrp="1"/>
          </p:cNvSpPr>
          <p:nvPr>
            <p:ph type="sldNum" sz="quarter" idx="12"/>
          </p:nvPr>
        </p:nvSpPr>
        <p:spPr/>
        <p:txBody>
          <a:bodyPr/>
          <a:lstStyle/>
          <a:p>
            <a:fld id="{BD657E71-A795-4BEB-ACEA-55B645E02BE9}" type="slidenum">
              <a:rPr lang="en-US" smtClean="0"/>
              <a:t>‹#›</a:t>
            </a:fld>
            <a:endParaRPr lang="en-US"/>
          </a:p>
        </p:txBody>
      </p:sp>
    </p:spTree>
    <p:extLst>
      <p:ext uri="{BB962C8B-B14F-4D97-AF65-F5344CB8AC3E}">
        <p14:creationId xmlns:p14="http://schemas.microsoft.com/office/powerpoint/2010/main" val="197198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456A8-6ECF-481F-AD8B-BE6CFADB1B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8E9729-0A0C-4025-AFBF-71B339AEC8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AA4A5A-C33F-4A7D-BA40-4B23D67715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DA9D64-29E8-40C4-9FCA-57D907FA3F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17EB40-E718-475C-BF5D-6FC356ECD1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132F68-6829-454C-B509-0A4537090121}"/>
              </a:ext>
            </a:extLst>
          </p:cNvPr>
          <p:cNvSpPr>
            <a:spLocks noGrp="1"/>
          </p:cNvSpPr>
          <p:nvPr>
            <p:ph type="dt" sz="half" idx="10"/>
          </p:nvPr>
        </p:nvSpPr>
        <p:spPr/>
        <p:txBody>
          <a:bodyPr/>
          <a:lstStyle/>
          <a:p>
            <a:fld id="{12810112-D0EA-4928-AFAD-A1D01B333164}" type="datetime1">
              <a:rPr lang="en-US" smtClean="0"/>
              <a:t>12/6/2021</a:t>
            </a:fld>
            <a:endParaRPr lang="en-US"/>
          </a:p>
        </p:txBody>
      </p:sp>
      <p:sp>
        <p:nvSpPr>
          <p:cNvPr id="8" name="Footer Placeholder 7">
            <a:extLst>
              <a:ext uri="{FF2B5EF4-FFF2-40B4-BE49-F238E27FC236}">
                <a16:creationId xmlns:a16="http://schemas.microsoft.com/office/drawing/2014/main" id="{3ADAD188-1C58-41AF-9BBC-A166A238BE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5ED358-396C-4F95-AD3D-8F65C29A70AD}"/>
              </a:ext>
            </a:extLst>
          </p:cNvPr>
          <p:cNvSpPr>
            <a:spLocks noGrp="1"/>
          </p:cNvSpPr>
          <p:nvPr>
            <p:ph type="sldNum" sz="quarter" idx="12"/>
          </p:nvPr>
        </p:nvSpPr>
        <p:spPr/>
        <p:txBody>
          <a:bodyPr/>
          <a:lstStyle/>
          <a:p>
            <a:fld id="{BD657E71-A795-4BEB-ACEA-55B645E02BE9}" type="slidenum">
              <a:rPr lang="en-US" smtClean="0"/>
              <a:t>‹#›</a:t>
            </a:fld>
            <a:endParaRPr lang="en-US"/>
          </a:p>
        </p:txBody>
      </p:sp>
    </p:spTree>
    <p:extLst>
      <p:ext uri="{BB962C8B-B14F-4D97-AF65-F5344CB8AC3E}">
        <p14:creationId xmlns:p14="http://schemas.microsoft.com/office/powerpoint/2010/main" val="2751975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147A-6F26-4E59-ACC3-D0F4023A17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3A39DA-2514-43C3-92BA-E6C2B0F567AB}"/>
              </a:ext>
            </a:extLst>
          </p:cNvPr>
          <p:cNvSpPr>
            <a:spLocks noGrp="1"/>
          </p:cNvSpPr>
          <p:nvPr>
            <p:ph type="dt" sz="half" idx="10"/>
          </p:nvPr>
        </p:nvSpPr>
        <p:spPr/>
        <p:txBody>
          <a:bodyPr/>
          <a:lstStyle/>
          <a:p>
            <a:fld id="{8347354E-D746-445D-A4D8-074A9BE32670}" type="datetime1">
              <a:rPr lang="en-US" smtClean="0"/>
              <a:t>12/6/2021</a:t>
            </a:fld>
            <a:endParaRPr lang="en-US"/>
          </a:p>
        </p:txBody>
      </p:sp>
      <p:sp>
        <p:nvSpPr>
          <p:cNvPr id="4" name="Footer Placeholder 3">
            <a:extLst>
              <a:ext uri="{FF2B5EF4-FFF2-40B4-BE49-F238E27FC236}">
                <a16:creationId xmlns:a16="http://schemas.microsoft.com/office/drawing/2014/main" id="{8E28E802-E61F-4E30-A578-7CA6D6B45E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DD95BF-FEBF-49E9-A259-C7ED1F0BDB7D}"/>
              </a:ext>
            </a:extLst>
          </p:cNvPr>
          <p:cNvSpPr>
            <a:spLocks noGrp="1"/>
          </p:cNvSpPr>
          <p:nvPr>
            <p:ph type="sldNum" sz="quarter" idx="12"/>
          </p:nvPr>
        </p:nvSpPr>
        <p:spPr/>
        <p:txBody>
          <a:bodyPr/>
          <a:lstStyle/>
          <a:p>
            <a:fld id="{BD657E71-A795-4BEB-ACEA-55B645E02BE9}" type="slidenum">
              <a:rPr lang="en-US" smtClean="0"/>
              <a:t>‹#›</a:t>
            </a:fld>
            <a:endParaRPr lang="en-US"/>
          </a:p>
        </p:txBody>
      </p:sp>
    </p:spTree>
    <p:extLst>
      <p:ext uri="{BB962C8B-B14F-4D97-AF65-F5344CB8AC3E}">
        <p14:creationId xmlns:p14="http://schemas.microsoft.com/office/powerpoint/2010/main" val="248654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3EA9FE-BF40-4555-9E49-AD4FC466D454}"/>
              </a:ext>
            </a:extLst>
          </p:cNvPr>
          <p:cNvSpPr>
            <a:spLocks noGrp="1"/>
          </p:cNvSpPr>
          <p:nvPr>
            <p:ph type="dt" sz="half" idx="10"/>
          </p:nvPr>
        </p:nvSpPr>
        <p:spPr/>
        <p:txBody>
          <a:bodyPr/>
          <a:lstStyle/>
          <a:p>
            <a:fld id="{DDA7296A-4BEE-484A-B601-318A11B80CDB}" type="datetime1">
              <a:rPr lang="en-US" smtClean="0"/>
              <a:t>12/6/2021</a:t>
            </a:fld>
            <a:endParaRPr lang="en-US"/>
          </a:p>
        </p:txBody>
      </p:sp>
      <p:sp>
        <p:nvSpPr>
          <p:cNvPr id="3" name="Footer Placeholder 2">
            <a:extLst>
              <a:ext uri="{FF2B5EF4-FFF2-40B4-BE49-F238E27FC236}">
                <a16:creationId xmlns:a16="http://schemas.microsoft.com/office/drawing/2014/main" id="{FA78492D-CC39-4245-B84C-FEBB30CC39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0BA7D8-1876-4F2D-ADD7-6EA02574976D}"/>
              </a:ext>
            </a:extLst>
          </p:cNvPr>
          <p:cNvSpPr>
            <a:spLocks noGrp="1"/>
          </p:cNvSpPr>
          <p:nvPr>
            <p:ph type="sldNum" sz="quarter" idx="12"/>
          </p:nvPr>
        </p:nvSpPr>
        <p:spPr/>
        <p:txBody>
          <a:bodyPr/>
          <a:lstStyle/>
          <a:p>
            <a:fld id="{BD657E71-A795-4BEB-ACEA-55B645E02BE9}" type="slidenum">
              <a:rPr lang="en-US" smtClean="0"/>
              <a:t>‹#›</a:t>
            </a:fld>
            <a:endParaRPr lang="en-US"/>
          </a:p>
        </p:txBody>
      </p:sp>
    </p:spTree>
    <p:extLst>
      <p:ext uri="{BB962C8B-B14F-4D97-AF65-F5344CB8AC3E}">
        <p14:creationId xmlns:p14="http://schemas.microsoft.com/office/powerpoint/2010/main" val="750540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562F-301D-40DC-88C5-5E1D3A2F1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8CB153-4A04-40EB-964A-E8C440CEE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C51E3-6076-468F-B7BE-536A565D53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5FB85A-C5A4-4A96-BEF0-A9438646181C}"/>
              </a:ext>
            </a:extLst>
          </p:cNvPr>
          <p:cNvSpPr>
            <a:spLocks noGrp="1"/>
          </p:cNvSpPr>
          <p:nvPr>
            <p:ph type="dt" sz="half" idx="10"/>
          </p:nvPr>
        </p:nvSpPr>
        <p:spPr/>
        <p:txBody>
          <a:bodyPr/>
          <a:lstStyle/>
          <a:p>
            <a:fld id="{B6320211-6FB0-4B17-917B-648C2B0914C7}" type="datetime1">
              <a:rPr lang="en-US" smtClean="0"/>
              <a:t>12/6/2021</a:t>
            </a:fld>
            <a:endParaRPr lang="en-US"/>
          </a:p>
        </p:txBody>
      </p:sp>
      <p:sp>
        <p:nvSpPr>
          <p:cNvPr id="6" name="Footer Placeholder 5">
            <a:extLst>
              <a:ext uri="{FF2B5EF4-FFF2-40B4-BE49-F238E27FC236}">
                <a16:creationId xmlns:a16="http://schemas.microsoft.com/office/drawing/2014/main" id="{1D209518-645C-461C-94C3-D189646FBE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ED004F-28B0-47A9-8522-7350AB9662BE}"/>
              </a:ext>
            </a:extLst>
          </p:cNvPr>
          <p:cNvSpPr>
            <a:spLocks noGrp="1"/>
          </p:cNvSpPr>
          <p:nvPr>
            <p:ph type="sldNum" sz="quarter" idx="12"/>
          </p:nvPr>
        </p:nvSpPr>
        <p:spPr/>
        <p:txBody>
          <a:bodyPr/>
          <a:lstStyle/>
          <a:p>
            <a:fld id="{BD657E71-A795-4BEB-ACEA-55B645E02BE9}" type="slidenum">
              <a:rPr lang="en-US" smtClean="0"/>
              <a:t>‹#›</a:t>
            </a:fld>
            <a:endParaRPr lang="en-US"/>
          </a:p>
        </p:txBody>
      </p:sp>
    </p:spTree>
    <p:extLst>
      <p:ext uri="{BB962C8B-B14F-4D97-AF65-F5344CB8AC3E}">
        <p14:creationId xmlns:p14="http://schemas.microsoft.com/office/powerpoint/2010/main" val="2613265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B568-8C6D-4365-9FEE-C5E62285C5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1C863F-223D-419D-B7A5-3F55CBA6EB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EB72CA-1A55-4833-A049-9533493D1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84A461-4693-4581-9536-CE874BE86FEB}"/>
              </a:ext>
            </a:extLst>
          </p:cNvPr>
          <p:cNvSpPr>
            <a:spLocks noGrp="1"/>
          </p:cNvSpPr>
          <p:nvPr>
            <p:ph type="dt" sz="half" idx="10"/>
          </p:nvPr>
        </p:nvSpPr>
        <p:spPr/>
        <p:txBody>
          <a:bodyPr/>
          <a:lstStyle/>
          <a:p>
            <a:fld id="{A391AA02-A3C3-442C-92CD-F57422C91B9D}" type="datetime1">
              <a:rPr lang="en-US" smtClean="0"/>
              <a:t>12/6/2021</a:t>
            </a:fld>
            <a:endParaRPr lang="en-US"/>
          </a:p>
        </p:txBody>
      </p:sp>
      <p:sp>
        <p:nvSpPr>
          <p:cNvPr id="6" name="Footer Placeholder 5">
            <a:extLst>
              <a:ext uri="{FF2B5EF4-FFF2-40B4-BE49-F238E27FC236}">
                <a16:creationId xmlns:a16="http://schemas.microsoft.com/office/drawing/2014/main" id="{19152F63-4CE2-4B45-A5EB-2B1470B47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F5B70C-C23F-423F-9AE6-8A95C250E268}"/>
              </a:ext>
            </a:extLst>
          </p:cNvPr>
          <p:cNvSpPr>
            <a:spLocks noGrp="1"/>
          </p:cNvSpPr>
          <p:nvPr>
            <p:ph type="sldNum" sz="quarter" idx="12"/>
          </p:nvPr>
        </p:nvSpPr>
        <p:spPr/>
        <p:txBody>
          <a:bodyPr/>
          <a:lstStyle/>
          <a:p>
            <a:fld id="{BD657E71-A795-4BEB-ACEA-55B645E02BE9}" type="slidenum">
              <a:rPr lang="en-US" smtClean="0"/>
              <a:t>‹#›</a:t>
            </a:fld>
            <a:endParaRPr lang="en-US"/>
          </a:p>
        </p:txBody>
      </p:sp>
    </p:spTree>
    <p:extLst>
      <p:ext uri="{BB962C8B-B14F-4D97-AF65-F5344CB8AC3E}">
        <p14:creationId xmlns:p14="http://schemas.microsoft.com/office/powerpoint/2010/main" val="643598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960EF6-5FB0-446D-B122-E7213CC105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B42601-08A6-4296-91E4-55883B140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C25EFC-C393-4438-9656-3886B39991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D7D2C-BF05-4B8F-97A7-F861C3BEEC20}" type="datetime1">
              <a:rPr lang="en-US" smtClean="0"/>
              <a:t>12/6/2021</a:t>
            </a:fld>
            <a:endParaRPr lang="en-US"/>
          </a:p>
        </p:txBody>
      </p:sp>
      <p:sp>
        <p:nvSpPr>
          <p:cNvPr id="5" name="Footer Placeholder 4">
            <a:extLst>
              <a:ext uri="{FF2B5EF4-FFF2-40B4-BE49-F238E27FC236}">
                <a16:creationId xmlns:a16="http://schemas.microsoft.com/office/drawing/2014/main" id="{7D3432D4-88B2-4B0C-8B6A-1FECC059A9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3430C3-29AB-4A0D-B384-A824F87BF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657E71-A795-4BEB-ACEA-55B645E02BE9}" type="slidenum">
              <a:rPr lang="en-US" smtClean="0"/>
              <a:t>‹#›</a:t>
            </a:fld>
            <a:endParaRPr lang="en-US"/>
          </a:p>
        </p:txBody>
      </p:sp>
    </p:spTree>
    <p:extLst>
      <p:ext uri="{BB962C8B-B14F-4D97-AF65-F5344CB8AC3E}">
        <p14:creationId xmlns:p14="http://schemas.microsoft.com/office/powerpoint/2010/main" val="3257724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svg"/><Relationship Id="rId3" Type="http://schemas.openxmlformats.org/officeDocument/2006/relationships/video" Target="../media/media1.mp4"/><Relationship Id="rId7" Type="http://schemas.openxmlformats.org/officeDocument/2006/relationships/notesSlide" Target="../notesSlides/notesSlide10.xml"/><Relationship Id="rId12" Type="http://schemas.openxmlformats.org/officeDocument/2006/relationships/image" Target="../media/image18.png"/><Relationship Id="rId2" Type="http://schemas.microsoft.com/office/2007/relationships/media" Target="../media/media1.mp4"/><Relationship Id="rId1" Type="http://schemas.openxmlformats.org/officeDocument/2006/relationships/vmlDrawing" Target="../drawings/vmlDrawing1.vml"/><Relationship Id="rId6"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video" Target="../media/media2.mp4"/><Relationship Id="rId10" Type="http://schemas.openxmlformats.org/officeDocument/2006/relationships/image" Target="../media/image15.wmf"/><Relationship Id="rId4" Type="http://schemas.microsoft.com/office/2007/relationships/media" Target="../media/media2.mp4"/><Relationship Id="rId9"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emf"/><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0.tiff"/><Relationship Id="rId5" Type="http://schemas.openxmlformats.org/officeDocument/2006/relationships/image" Target="../media/image29.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tiff"/><Relationship Id="rId4" Type="http://schemas.openxmlformats.org/officeDocument/2006/relationships/image" Target="../media/image32.jpeg"/><Relationship Id="rId9" Type="http://schemas.openxmlformats.org/officeDocument/2006/relationships/hyperlink" Target="https://www.xsens.com/products/mvn-animat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TIF"/><Relationship Id="rId4" Type="http://schemas.openxmlformats.org/officeDocument/2006/relationships/image" Target="../media/image5.TIF"/></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4.sv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43.png"/><Relationship Id="rId12" Type="http://schemas.openxmlformats.org/officeDocument/2006/relationships/image" Target="../media/image42.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41.png"/><Relationship Id="rId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48.svg"/><Relationship Id="rId9" Type="http://schemas.openxmlformats.org/officeDocument/2006/relationships/image" Target="../media/image39.png"/><Relationship Id="rId14" Type="http://schemas.openxmlformats.org/officeDocument/2006/relationships/image" Target="../media/image74.svg"/></Relationships>
</file>

<file path=ppt/slides/_rels/slide3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9.png"/><Relationship Id="rId3" Type="http://schemas.openxmlformats.org/officeDocument/2006/relationships/image" Target="../media/image37.png"/><Relationship Id="rId7" Type="http://schemas.openxmlformats.org/officeDocument/2006/relationships/image" Target="../media/image45.png"/><Relationship Id="rId12" Type="http://schemas.openxmlformats.org/officeDocument/2006/relationships/image" Target="../media/image42.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4.svg"/><Relationship Id="rId11"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0.svg"/><Relationship Id="rId4" Type="http://schemas.openxmlformats.org/officeDocument/2006/relationships/image" Target="../media/image38.svg"/><Relationship Id="rId9" Type="http://schemas.openxmlformats.org/officeDocument/2006/relationships/image" Target="../media/image39.png"/><Relationship Id="rId14" Type="http://schemas.openxmlformats.org/officeDocument/2006/relationships/image" Target="../media/image74.svg"/></Relationships>
</file>

<file path=ppt/slides/_rels/slide33.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31.jpeg"/><Relationship Id="rId7" Type="http://schemas.openxmlformats.org/officeDocument/2006/relationships/image" Target="../media/image77.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6.jpeg"/><Relationship Id="rId5" Type="http://schemas.microsoft.com/office/2007/relationships/hdphoto" Target="../media/hdphoto1.wdp"/><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hoosept.com/guide/physical-therapy-guide-below-knee-ampu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youtube.com/watch?v=KGeE1XhuVQs&amp;t=1" TargetMode="External"/><Relationship Id="rId3" Type="http://schemas.openxmlformats.org/officeDocument/2006/relationships/slideLayout" Target="../slideLayouts/slideLayout2.xml"/><Relationship Id="rId7" Type="http://schemas.openxmlformats.org/officeDocument/2006/relationships/hyperlink" Target="https://www.youtube.com/watch?v=a-m9D2GRTPU&amp;t=8s" TargetMode="External"/><Relationship Id="rId2" Type="http://schemas.openxmlformats.org/officeDocument/2006/relationships/video" Target="https://www.youtube.com/embed/a-m9D2GRTPU?start=7&amp;feature=oembed" TargetMode="External"/><Relationship Id="rId1" Type="http://schemas.openxmlformats.org/officeDocument/2006/relationships/video" Target="https://www.youtube.com/embed/KGeE1XhuVQs?start=6&amp;feature=oembed" TargetMode="Externa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vectorstock.com/royalty-free-vector/cartoon-osteoarthritis-healthy-and-unhealthy-knee-vector-16630363" TargetMode="External"/><Relationship Id="rId5" Type="http://schemas.openxmlformats.org/officeDocument/2006/relationships/image" Target="../media/image13.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hannel Thumbnail">
            <a:extLst>
              <a:ext uri="{FF2B5EF4-FFF2-40B4-BE49-F238E27FC236}">
                <a16:creationId xmlns:a16="http://schemas.microsoft.com/office/drawing/2014/main" id="{0ADFEB8D-47C8-4BE9-AD8D-EA8458776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6424" y="4187866"/>
            <a:ext cx="2596104" cy="14603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ABB090-EF03-4B68-8F6C-5617A8D77F6A}"/>
              </a:ext>
            </a:extLst>
          </p:cNvPr>
          <p:cNvSpPr>
            <a:spLocks noGrp="1"/>
          </p:cNvSpPr>
          <p:nvPr>
            <p:ph type="ctrTitle"/>
          </p:nvPr>
        </p:nvSpPr>
        <p:spPr>
          <a:xfrm>
            <a:off x="1523999" y="1507305"/>
            <a:ext cx="9144000" cy="2387600"/>
          </a:xfrm>
          <a:ln>
            <a:solidFill>
              <a:schemeClr val="tx1"/>
            </a:solidFill>
          </a:ln>
        </p:spPr>
        <p:txBody>
          <a:bodyPr anchor="ctr">
            <a:noAutofit/>
          </a:bodyPr>
          <a:lstStyle/>
          <a:p>
            <a:r>
              <a:rPr lang="en-US" sz="4800" b="1" dirty="0">
                <a:latin typeface="+mn-lt"/>
              </a:rPr>
              <a:t>Prosthetic design for ankle-foot stiffness and angle for persons with transtibial amputations</a:t>
            </a:r>
          </a:p>
        </p:txBody>
      </p:sp>
      <p:sp>
        <p:nvSpPr>
          <p:cNvPr id="3" name="Subtitle 2">
            <a:extLst>
              <a:ext uri="{FF2B5EF4-FFF2-40B4-BE49-F238E27FC236}">
                <a16:creationId xmlns:a16="http://schemas.microsoft.com/office/drawing/2014/main" id="{39E16EB6-49ED-4F95-ABDC-2E47FD40C9C4}"/>
              </a:ext>
            </a:extLst>
          </p:cNvPr>
          <p:cNvSpPr>
            <a:spLocks noGrp="1"/>
          </p:cNvSpPr>
          <p:nvPr>
            <p:ph type="subTitle" idx="1"/>
          </p:nvPr>
        </p:nvSpPr>
        <p:spPr>
          <a:xfrm>
            <a:off x="1523999" y="4222751"/>
            <a:ext cx="9144000" cy="2133599"/>
          </a:xfrm>
        </p:spPr>
        <p:txBody>
          <a:bodyPr>
            <a:normAutofit fontScale="85000" lnSpcReduction="20000"/>
          </a:bodyPr>
          <a:lstStyle/>
          <a:p>
            <a:r>
              <a:rPr lang="en-US" sz="3100" b="1" dirty="0"/>
              <a:t>Kieran Nichols</a:t>
            </a:r>
            <a:endParaRPr lang="en-US" sz="3100" dirty="0"/>
          </a:p>
          <a:p>
            <a:r>
              <a:rPr lang="en-US" dirty="0"/>
              <a:t>Ph.D. Preliminary Exam</a:t>
            </a:r>
          </a:p>
          <a:p>
            <a:r>
              <a:rPr lang="en-US" dirty="0"/>
              <a:t>Mechanical Engineering</a:t>
            </a:r>
          </a:p>
          <a:p>
            <a:r>
              <a:rPr lang="en-US" dirty="0"/>
              <a:t>Advisor: Peter Adamczyk</a:t>
            </a:r>
          </a:p>
          <a:p>
            <a:endParaRPr lang="en-US" dirty="0"/>
          </a:p>
          <a:p>
            <a:r>
              <a:rPr lang="en-US" dirty="0"/>
              <a:t>Committee: Darryl Thelen, Aaron Dingle, Katherine Fu, Justin Williams</a:t>
            </a:r>
          </a:p>
        </p:txBody>
      </p:sp>
      <p:sp>
        <p:nvSpPr>
          <p:cNvPr id="4" name="Slide Number Placeholder 3">
            <a:extLst>
              <a:ext uri="{FF2B5EF4-FFF2-40B4-BE49-F238E27FC236}">
                <a16:creationId xmlns:a16="http://schemas.microsoft.com/office/drawing/2014/main" id="{EEA69733-7581-4273-86C8-532EFAEB637C}"/>
              </a:ext>
            </a:extLst>
          </p:cNvPr>
          <p:cNvSpPr>
            <a:spLocks noGrp="1"/>
          </p:cNvSpPr>
          <p:nvPr>
            <p:ph type="sldNum" sz="quarter" idx="12"/>
          </p:nvPr>
        </p:nvSpPr>
        <p:spPr/>
        <p:txBody>
          <a:bodyPr/>
          <a:lstStyle/>
          <a:p>
            <a:fld id="{BD657E71-A795-4BEB-ACEA-55B645E02BE9}" type="slidenum">
              <a:rPr lang="en-US" smtClean="0"/>
              <a:t>1</a:t>
            </a:fld>
            <a:endParaRPr lang="en-US"/>
          </a:p>
        </p:txBody>
      </p:sp>
      <p:pic>
        <p:nvPicPr>
          <p:cNvPr id="8" name="Picture 7">
            <a:extLst>
              <a:ext uri="{FF2B5EF4-FFF2-40B4-BE49-F238E27FC236}">
                <a16:creationId xmlns:a16="http://schemas.microsoft.com/office/drawing/2014/main" id="{B79204E1-09A5-4CA3-9952-0A21A59B6946}"/>
              </a:ext>
            </a:extLst>
          </p:cNvPr>
          <p:cNvPicPr>
            <a:picLocks noChangeAspect="1"/>
          </p:cNvPicPr>
          <p:nvPr/>
        </p:nvPicPr>
        <p:blipFill>
          <a:blip r:embed="rId3"/>
          <a:stretch>
            <a:fillRect/>
          </a:stretch>
        </p:blipFill>
        <p:spPr>
          <a:xfrm>
            <a:off x="1733577" y="-181431"/>
            <a:ext cx="8724845" cy="1690009"/>
          </a:xfrm>
          <a:prstGeom prst="rect">
            <a:avLst/>
          </a:prstGeom>
        </p:spPr>
      </p:pic>
      <p:pic>
        <p:nvPicPr>
          <p:cNvPr id="9" name="Picture 8">
            <a:extLst>
              <a:ext uri="{FF2B5EF4-FFF2-40B4-BE49-F238E27FC236}">
                <a16:creationId xmlns:a16="http://schemas.microsoft.com/office/drawing/2014/main" id="{771CACC6-415C-445B-A61B-5D0AD9997B6E}"/>
              </a:ext>
            </a:extLst>
          </p:cNvPr>
          <p:cNvPicPr>
            <a:picLocks noChangeAspect="1"/>
          </p:cNvPicPr>
          <p:nvPr/>
        </p:nvPicPr>
        <p:blipFill rotWithShape="1">
          <a:blip r:embed="rId4">
            <a:extLst>
              <a:ext uri="{28A0092B-C50C-407E-A947-70E740481C1C}">
                <a14:useLocalDpi xmlns:a14="http://schemas.microsoft.com/office/drawing/2010/main" val="0"/>
              </a:ext>
            </a:extLst>
          </a:blip>
          <a:stretch/>
        </p:blipFill>
        <p:spPr>
          <a:xfrm>
            <a:off x="1873404" y="4275328"/>
            <a:ext cx="1605775" cy="1557279"/>
          </a:xfrm>
          <a:prstGeom prst="rect">
            <a:avLst/>
          </a:prstGeom>
        </p:spPr>
      </p:pic>
    </p:spTree>
    <p:extLst>
      <p:ext uri="{BB962C8B-B14F-4D97-AF65-F5344CB8AC3E}">
        <p14:creationId xmlns:p14="http://schemas.microsoft.com/office/powerpoint/2010/main" val="3530954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8" name="Straight Connector 1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 name="Oval 2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a:xfrm>
            <a:off x="752308" y="73004"/>
            <a:ext cx="3781677" cy="2066537"/>
          </a:xfrm>
          <a:noFill/>
        </p:spPr>
        <p:txBody>
          <a:bodyPr anchor="ctr">
            <a:normAutofit/>
          </a:bodyPr>
          <a:lstStyle/>
          <a:p>
            <a:r>
              <a:rPr lang="en-US" sz="5400" dirty="0">
                <a:latin typeface="+mn-lt"/>
              </a:rPr>
              <a:t>Presentation Overview</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a:xfrm>
            <a:off x="0" y="6309360"/>
            <a:ext cx="640080" cy="548640"/>
          </a:xfrm>
        </p:spPr>
        <p:txBody>
          <a:bodyPr>
            <a:normAutofit/>
          </a:bodyPr>
          <a:lstStyle/>
          <a:p>
            <a:pPr algn="ctr">
              <a:spcAft>
                <a:spcPts val="600"/>
              </a:spcAft>
            </a:pPr>
            <a:fld id="{BD657E71-A795-4BEB-ACEA-55B645E02BE9}" type="slidenum">
              <a:rPr lang="en-US">
                <a:solidFill>
                  <a:schemeClr val="tx1"/>
                </a:solidFill>
              </a:rPr>
              <a:pPr algn="ctr">
                <a:spcAft>
                  <a:spcPts val="600"/>
                </a:spcAft>
              </a:pPr>
              <a:t>10</a:t>
            </a:fld>
            <a:endParaRPr lang="en-US">
              <a:solidFill>
                <a:schemeClr val="tx1"/>
              </a:solidFill>
            </a:endParaRPr>
          </a:p>
        </p:txBody>
      </p:sp>
      <p:pic>
        <p:nvPicPr>
          <p:cNvPr id="40" name="Picture 39">
            <a:extLst>
              <a:ext uri="{FF2B5EF4-FFF2-40B4-BE49-F238E27FC236}">
                <a16:creationId xmlns:a16="http://schemas.microsoft.com/office/drawing/2014/main" id="{AF072BD3-4E63-4E64-8A73-F1588A467984}"/>
              </a:ext>
            </a:extLst>
          </p:cNvPr>
          <p:cNvPicPr>
            <a:picLocks noChangeAspect="1"/>
          </p:cNvPicPr>
          <p:nvPr/>
        </p:nvPicPr>
        <p:blipFill rotWithShape="1">
          <a:blip r:embed="rId3">
            <a:extLst>
              <a:ext uri="{28A0092B-C50C-407E-A947-70E740481C1C}">
                <a14:useLocalDpi xmlns:a14="http://schemas.microsoft.com/office/drawing/2010/main" val="0"/>
              </a:ext>
            </a:extLst>
          </a:blip>
          <a:srcRect l="15904" t="23611" r="12575" b="15972"/>
          <a:stretch/>
        </p:blipFill>
        <p:spPr>
          <a:xfrm>
            <a:off x="4733865" y="2052152"/>
            <a:ext cx="4185330" cy="2066536"/>
          </a:xfrm>
          <a:prstGeom prst="rect">
            <a:avLst/>
          </a:prstGeom>
        </p:spPr>
      </p:pic>
      <p:grpSp>
        <p:nvGrpSpPr>
          <p:cNvPr id="30" name="Group 29">
            <a:extLst>
              <a:ext uri="{FF2B5EF4-FFF2-40B4-BE49-F238E27FC236}">
                <a16:creationId xmlns:a16="http://schemas.microsoft.com/office/drawing/2014/main" id="{9E5D5FF5-50A8-4A48-AA3E-64753218AD1B}"/>
              </a:ext>
            </a:extLst>
          </p:cNvPr>
          <p:cNvGrpSpPr/>
          <p:nvPr/>
        </p:nvGrpSpPr>
        <p:grpSpPr>
          <a:xfrm>
            <a:off x="3958955" y="1616551"/>
            <a:ext cx="6683728" cy="370993"/>
            <a:chOff x="4882880" y="1616551"/>
            <a:chExt cx="6683728" cy="370993"/>
          </a:xfrm>
        </p:grpSpPr>
        <p:grpSp>
          <p:nvGrpSpPr>
            <p:cNvPr id="46" name="Group 45">
              <a:extLst>
                <a:ext uri="{FF2B5EF4-FFF2-40B4-BE49-F238E27FC236}">
                  <a16:creationId xmlns:a16="http://schemas.microsoft.com/office/drawing/2014/main" id="{2D7E2984-ACF1-4F33-BE67-63D62136759A}"/>
                </a:ext>
              </a:extLst>
            </p:cNvPr>
            <p:cNvGrpSpPr/>
            <p:nvPr/>
          </p:nvGrpSpPr>
          <p:grpSpPr>
            <a:xfrm>
              <a:off x="4882880" y="1616551"/>
              <a:ext cx="1543415" cy="359774"/>
              <a:chOff x="0" y="54209"/>
              <a:chExt cx="6253721" cy="359774"/>
            </a:xfrm>
          </p:grpSpPr>
          <p:sp>
            <p:nvSpPr>
              <p:cNvPr id="47" name="Rectangle: Rounded Corners 46">
                <a:extLst>
                  <a:ext uri="{FF2B5EF4-FFF2-40B4-BE49-F238E27FC236}">
                    <a16:creationId xmlns:a16="http://schemas.microsoft.com/office/drawing/2014/main" id="{AE9CDF6C-7F71-4FE6-9DCC-58FC06A67CAF}"/>
                  </a:ext>
                </a:extLst>
              </p:cNvPr>
              <p:cNvSpPr/>
              <p:nvPr/>
            </p:nvSpPr>
            <p:spPr>
              <a:xfrm>
                <a:off x="0" y="54209"/>
                <a:ext cx="6253721" cy="359774"/>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8" name="Rectangle: Rounded Corners 4">
                <a:extLst>
                  <a:ext uri="{FF2B5EF4-FFF2-40B4-BE49-F238E27FC236}">
                    <a16:creationId xmlns:a16="http://schemas.microsoft.com/office/drawing/2014/main" id="{DB72E765-FC78-49C4-A056-B1EE0A7244CD}"/>
                  </a:ext>
                </a:extLst>
              </p:cNvPr>
              <p:cNvSpPr txBox="1"/>
              <p:nvPr/>
            </p:nvSpPr>
            <p:spPr>
              <a:xfrm>
                <a:off x="17563" y="71772"/>
                <a:ext cx="6218595"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Background</a:t>
                </a:r>
              </a:p>
            </p:txBody>
          </p:sp>
        </p:grpSp>
        <p:grpSp>
          <p:nvGrpSpPr>
            <p:cNvPr id="49" name="Group 48">
              <a:extLst>
                <a:ext uri="{FF2B5EF4-FFF2-40B4-BE49-F238E27FC236}">
                  <a16:creationId xmlns:a16="http://schemas.microsoft.com/office/drawing/2014/main" id="{727CF2D4-122A-4971-9DA7-0EC9EE19934F}"/>
                </a:ext>
              </a:extLst>
            </p:cNvPr>
            <p:cNvGrpSpPr/>
            <p:nvPr/>
          </p:nvGrpSpPr>
          <p:grpSpPr>
            <a:xfrm>
              <a:off x="7246047" y="1627770"/>
              <a:ext cx="1345238" cy="359774"/>
              <a:chOff x="0" y="1438635"/>
              <a:chExt cx="6253721" cy="359774"/>
            </a:xfrm>
          </p:grpSpPr>
          <p:sp>
            <p:nvSpPr>
              <p:cNvPr id="50" name="Rectangle: Rounded Corners 49">
                <a:extLst>
                  <a:ext uri="{FF2B5EF4-FFF2-40B4-BE49-F238E27FC236}">
                    <a16:creationId xmlns:a16="http://schemas.microsoft.com/office/drawing/2014/main" id="{832E80D0-9629-4C9C-ACD5-AF89A2877E5A}"/>
                  </a:ext>
                </a:extLst>
              </p:cNvPr>
              <p:cNvSpPr/>
              <p:nvPr/>
            </p:nvSpPr>
            <p:spPr>
              <a:xfrm>
                <a:off x="0" y="1438635"/>
                <a:ext cx="6253721" cy="359774"/>
              </a:xfrm>
              <a:prstGeom prst="roundRect">
                <a:avLst/>
              </a:prstGeom>
            </p:spPr>
            <p:style>
              <a:lnRef idx="2">
                <a:schemeClr val="lt1">
                  <a:hueOff val="0"/>
                  <a:satOff val="0"/>
                  <a:lumOff val="0"/>
                  <a:alphaOff val="0"/>
                </a:schemeClr>
              </a:lnRef>
              <a:fillRef idx="1">
                <a:schemeClr val="accent5">
                  <a:hueOff val="-2252848"/>
                  <a:satOff val="-5806"/>
                  <a:lumOff val="-3922"/>
                  <a:alphaOff val="0"/>
                </a:schemeClr>
              </a:fillRef>
              <a:effectRef idx="0">
                <a:schemeClr val="accent5">
                  <a:hueOff val="-2252848"/>
                  <a:satOff val="-5806"/>
                  <a:lumOff val="-3922"/>
                  <a:alphaOff val="0"/>
                </a:schemeClr>
              </a:effectRef>
              <a:fontRef idx="minor">
                <a:schemeClr val="lt1"/>
              </a:fontRef>
            </p:style>
          </p:sp>
          <p:sp>
            <p:nvSpPr>
              <p:cNvPr id="51" name="Rectangle: Rounded Corners 4">
                <a:extLst>
                  <a:ext uri="{FF2B5EF4-FFF2-40B4-BE49-F238E27FC236}">
                    <a16:creationId xmlns:a16="http://schemas.microsoft.com/office/drawing/2014/main" id="{0567A5A6-A2ED-4DBC-892F-121BA2278211}"/>
                  </a:ext>
                </a:extLst>
              </p:cNvPr>
              <p:cNvSpPr txBox="1"/>
              <p:nvPr/>
            </p:nvSpPr>
            <p:spPr>
              <a:xfrm>
                <a:off x="17563" y="1456198"/>
                <a:ext cx="6218595"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Past Work</a:t>
                </a:r>
              </a:p>
            </p:txBody>
          </p:sp>
        </p:grpSp>
        <p:grpSp>
          <p:nvGrpSpPr>
            <p:cNvPr id="52" name="Group 51">
              <a:extLst>
                <a:ext uri="{FF2B5EF4-FFF2-40B4-BE49-F238E27FC236}">
                  <a16:creationId xmlns:a16="http://schemas.microsoft.com/office/drawing/2014/main" id="{2846860C-9C21-4382-BFD1-FD1D088A3515}"/>
                </a:ext>
              </a:extLst>
            </p:cNvPr>
            <p:cNvGrpSpPr/>
            <p:nvPr/>
          </p:nvGrpSpPr>
          <p:grpSpPr>
            <a:xfrm>
              <a:off x="9303521" y="1627770"/>
              <a:ext cx="2263087" cy="359774"/>
              <a:chOff x="0" y="2823060"/>
              <a:chExt cx="6253721" cy="359774"/>
            </a:xfrm>
          </p:grpSpPr>
          <p:sp>
            <p:nvSpPr>
              <p:cNvPr id="53" name="Rectangle: Rounded Corners 52">
                <a:extLst>
                  <a:ext uri="{FF2B5EF4-FFF2-40B4-BE49-F238E27FC236}">
                    <a16:creationId xmlns:a16="http://schemas.microsoft.com/office/drawing/2014/main" id="{33362A0A-60CF-4135-AA3C-E4C12FE28489}"/>
                  </a:ext>
                </a:extLst>
              </p:cNvPr>
              <p:cNvSpPr/>
              <p:nvPr/>
            </p:nvSpPr>
            <p:spPr>
              <a:xfrm>
                <a:off x="0" y="2823060"/>
                <a:ext cx="6253721" cy="359774"/>
              </a:xfrm>
              <a:prstGeom prst="roundRect">
                <a:avLst/>
              </a:prstGeom>
            </p:spPr>
            <p:style>
              <a:lnRef idx="2">
                <a:schemeClr val="lt1">
                  <a:hueOff val="0"/>
                  <a:satOff val="0"/>
                  <a:lumOff val="0"/>
                  <a:alphaOff val="0"/>
                </a:schemeClr>
              </a:lnRef>
              <a:fillRef idx="1">
                <a:schemeClr val="accent5">
                  <a:hueOff val="-4505695"/>
                  <a:satOff val="-11613"/>
                  <a:lumOff val="-7843"/>
                  <a:alphaOff val="0"/>
                </a:schemeClr>
              </a:fillRef>
              <a:effectRef idx="0">
                <a:schemeClr val="accent5">
                  <a:hueOff val="-4505695"/>
                  <a:satOff val="-11613"/>
                  <a:lumOff val="-7843"/>
                  <a:alphaOff val="0"/>
                </a:schemeClr>
              </a:effectRef>
              <a:fontRef idx="minor">
                <a:schemeClr val="lt1"/>
              </a:fontRef>
            </p:style>
          </p:sp>
          <p:sp>
            <p:nvSpPr>
              <p:cNvPr id="54" name="Rectangle: Rounded Corners 4">
                <a:extLst>
                  <a:ext uri="{FF2B5EF4-FFF2-40B4-BE49-F238E27FC236}">
                    <a16:creationId xmlns:a16="http://schemas.microsoft.com/office/drawing/2014/main" id="{48518B42-6977-46BC-ACB7-EE21431CF9C2}"/>
                  </a:ext>
                </a:extLst>
              </p:cNvPr>
              <p:cNvSpPr txBox="1"/>
              <p:nvPr/>
            </p:nvSpPr>
            <p:spPr>
              <a:xfrm>
                <a:off x="17564" y="2840623"/>
                <a:ext cx="6218596"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Current and Future Work</a:t>
                </a:r>
              </a:p>
            </p:txBody>
          </p:sp>
        </p:grpSp>
        <p:sp>
          <p:nvSpPr>
            <p:cNvPr id="22" name="Arrow: Right 21">
              <a:extLst>
                <a:ext uri="{FF2B5EF4-FFF2-40B4-BE49-F238E27FC236}">
                  <a16:creationId xmlns:a16="http://schemas.microsoft.com/office/drawing/2014/main" id="{9F371F24-9C8A-4232-A1D8-76E9C7D0173A}"/>
                </a:ext>
              </a:extLst>
            </p:cNvPr>
            <p:cNvSpPr/>
            <p:nvPr/>
          </p:nvSpPr>
          <p:spPr>
            <a:xfrm>
              <a:off x="6562832" y="1713367"/>
              <a:ext cx="514322" cy="179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2ED94FF9-0FF0-4CCD-A0CD-8E924768D947}"/>
                </a:ext>
              </a:extLst>
            </p:cNvPr>
            <p:cNvSpPr/>
            <p:nvPr/>
          </p:nvSpPr>
          <p:spPr>
            <a:xfrm>
              <a:off x="8684950" y="1713367"/>
              <a:ext cx="514322" cy="179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4D7F6535-B921-4321-9476-C8D40B912349}"/>
              </a:ext>
            </a:extLst>
          </p:cNvPr>
          <p:cNvGrpSpPr/>
          <p:nvPr/>
        </p:nvGrpSpPr>
        <p:grpSpPr>
          <a:xfrm>
            <a:off x="6196073" y="4248896"/>
            <a:ext cx="1936322" cy="1024650"/>
            <a:chOff x="0" y="1798410"/>
            <a:chExt cx="6253721" cy="1024650"/>
          </a:xfrm>
        </p:grpSpPr>
        <p:sp>
          <p:nvSpPr>
            <p:cNvPr id="60" name="Rectangle 59">
              <a:extLst>
                <a:ext uri="{FF2B5EF4-FFF2-40B4-BE49-F238E27FC236}">
                  <a16:creationId xmlns:a16="http://schemas.microsoft.com/office/drawing/2014/main" id="{FDAF8FE5-C6AA-4197-B3E9-5A17F0170B42}"/>
                </a:ext>
              </a:extLst>
            </p:cNvPr>
            <p:cNvSpPr/>
            <p:nvPr/>
          </p:nvSpPr>
          <p:spPr>
            <a:xfrm>
              <a:off x="0" y="1798410"/>
              <a:ext cx="6253721" cy="1024650"/>
            </a:xfrm>
            <a:prstGeom prst="rect">
              <a:avLst/>
            </a:prstGeom>
            <a:ln w="19050">
              <a:solidFill>
                <a:schemeClr val="bg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1" name="TextBox 60">
              <a:extLst>
                <a:ext uri="{FF2B5EF4-FFF2-40B4-BE49-F238E27FC236}">
                  <a16:creationId xmlns:a16="http://schemas.microsoft.com/office/drawing/2014/main" id="{B8CBFCB5-9D72-4482-A7D4-A7FB63DB466E}"/>
                </a:ext>
              </a:extLst>
            </p:cNvPr>
            <p:cNvSpPr txBox="1"/>
            <p:nvPr/>
          </p:nvSpPr>
          <p:spPr>
            <a:xfrm>
              <a:off x="0" y="1798410"/>
              <a:ext cx="6253721" cy="1024650"/>
            </a:xfrm>
            <a:prstGeom prst="rect">
              <a:avLst/>
            </a:prstGeom>
            <a:ln w="19050">
              <a:solidFill>
                <a:schemeClr val="bg2"/>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8556" tIns="19050" rIns="106680" bIns="19050" numCol="1" spcCol="1270" anchor="ctr" anchorCtr="0">
              <a:noAutofit/>
            </a:bodyPr>
            <a:lstStyle/>
            <a:p>
              <a:pPr marL="114300" lvl="1" indent="-114300" algn="l" defTabSz="533400">
                <a:lnSpc>
                  <a:spcPct val="90000"/>
                </a:lnSpc>
                <a:spcBef>
                  <a:spcPct val="0"/>
                </a:spcBef>
                <a:spcAft>
                  <a:spcPct val="20000"/>
                </a:spcAft>
                <a:buChar char="•"/>
              </a:pPr>
              <a:r>
                <a:rPr lang="en-US" sz="1200" kern="1200" dirty="0"/>
                <a:t>Objective</a:t>
              </a:r>
            </a:p>
            <a:p>
              <a:pPr marL="114300" lvl="1" indent="-114300" algn="l" defTabSz="533400">
                <a:lnSpc>
                  <a:spcPct val="90000"/>
                </a:lnSpc>
                <a:spcBef>
                  <a:spcPct val="0"/>
                </a:spcBef>
                <a:spcAft>
                  <a:spcPct val="20000"/>
                </a:spcAft>
                <a:buChar char="•"/>
              </a:pPr>
              <a:r>
                <a:rPr lang="en-US" sz="1200" kern="1200" dirty="0"/>
                <a:t>Aim and Method</a:t>
              </a:r>
            </a:p>
            <a:p>
              <a:pPr marL="114300" lvl="1" indent="-114300" algn="l" defTabSz="533400">
                <a:lnSpc>
                  <a:spcPct val="90000"/>
                </a:lnSpc>
                <a:spcBef>
                  <a:spcPct val="0"/>
                </a:spcBef>
                <a:spcAft>
                  <a:spcPct val="20000"/>
                </a:spcAft>
                <a:buChar char="•"/>
              </a:pPr>
              <a:r>
                <a:rPr lang="en-US" sz="1200" kern="1200" dirty="0"/>
                <a:t>Results</a:t>
              </a:r>
            </a:p>
            <a:p>
              <a:pPr marL="114300" lvl="1" indent="-114300" algn="l" defTabSz="533400">
                <a:lnSpc>
                  <a:spcPct val="90000"/>
                </a:lnSpc>
                <a:spcBef>
                  <a:spcPct val="0"/>
                </a:spcBef>
                <a:spcAft>
                  <a:spcPct val="20000"/>
                </a:spcAft>
                <a:buChar char="•"/>
              </a:pPr>
              <a:r>
                <a:rPr lang="en-US" sz="1200" kern="1200" dirty="0"/>
                <a:t>Discussion</a:t>
              </a:r>
            </a:p>
            <a:p>
              <a:pPr marL="114300" lvl="1" indent="-114300" algn="l" defTabSz="533400">
                <a:lnSpc>
                  <a:spcPct val="90000"/>
                </a:lnSpc>
                <a:spcBef>
                  <a:spcPct val="0"/>
                </a:spcBef>
                <a:spcAft>
                  <a:spcPct val="20000"/>
                </a:spcAft>
                <a:buChar char="•"/>
              </a:pPr>
              <a:r>
                <a:rPr lang="en-US" sz="1200" kern="1200" dirty="0"/>
                <a:t>Other VSF Work</a:t>
              </a:r>
            </a:p>
          </p:txBody>
        </p:sp>
      </p:grpSp>
    </p:spTree>
    <p:extLst>
      <p:ext uri="{BB962C8B-B14F-4D97-AF65-F5344CB8AC3E}">
        <p14:creationId xmlns:p14="http://schemas.microsoft.com/office/powerpoint/2010/main" val="68700049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OLIDWORKS Student Edition - Academic Use Only - [VSF Main Assembly.SLDASM _] 2021-12-03 23-32-57">
            <a:hlinkClick r:id="" action="ppaction://media"/>
            <a:extLst>
              <a:ext uri="{FF2B5EF4-FFF2-40B4-BE49-F238E27FC236}">
                <a16:creationId xmlns:a16="http://schemas.microsoft.com/office/drawing/2014/main" id="{8BCC3EB1-3448-45CA-9A52-222FA63E4EC3}"/>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8"/>
          <a:srcRect l="21777" t="23226" r="8505" b="5943"/>
          <a:stretch/>
        </p:blipFill>
        <p:spPr>
          <a:xfrm>
            <a:off x="4962639" y="3223547"/>
            <a:ext cx="6156252" cy="3322782"/>
          </a:xfrm>
          <a:prstGeom prst="rect">
            <a:avLst/>
          </a:prstGeom>
        </p:spPr>
      </p:pic>
      <p:sp>
        <p:nvSpPr>
          <p:cNvPr id="2" name="Title 1">
            <a:extLst>
              <a:ext uri="{FF2B5EF4-FFF2-40B4-BE49-F238E27FC236}">
                <a16:creationId xmlns:a16="http://schemas.microsoft.com/office/drawing/2014/main" id="{05F5E7AC-9B3C-41CD-A028-EFD68C5C67CF}"/>
              </a:ext>
            </a:extLst>
          </p:cNvPr>
          <p:cNvSpPr>
            <a:spLocks noGrp="1"/>
          </p:cNvSpPr>
          <p:nvPr>
            <p:ph type="title"/>
          </p:nvPr>
        </p:nvSpPr>
        <p:spPr>
          <a:xfrm>
            <a:off x="838200" y="365125"/>
            <a:ext cx="5922196" cy="1325563"/>
          </a:xfrm>
        </p:spPr>
        <p:txBody>
          <a:bodyPr/>
          <a:lstStyle/>
          <a:p>
            <a:r>
              <a:rPr lang="en-US" dirty="0"/>
              <a:t>Past Work: Introduction</a:t>
            </a:r>
          </a:p>
        </p:txBody>
      </p:sp>
      <p:sp>
        <p:nvSpPr>
          <p:cNvPr id="6" name="Slide Number Placeholder 5">
            <a:extLst>
              <a:ext uri="{FF2B5EF4-FFF2-40B4-BE49-F238E27FC236}">
                <a16:creationId xmlns:a16="http://schemas.microsoft.com/office/drawing/2014/main" id="{34A5B6F1-D11F-45DC-880A-131FF8CA382B}"/>
              </a:ext>
            </a:extLst>
          </p:cNvPr>
          <p:cNvSpPr>
            <a:spLocks noGrp="1"/>
          </p:cNvSpPr>
          <p:nvPr>
            <p:ph type="sldNum" sz="quarter" idx="12"/>
          </p:nvPr>
        </p:nvSpPr>
        <p:spPr/>
        <p:txBody>
          <a:bodyPr/>
          <a:lstStyle/>
          <a:p>
            <a:fld id="{BD657E71-A795-4BEB-ACEA-55B645E02BE9}" type="slidenum">
              <a:rPr lang="en-US" smtClean="0"/>
              <a:t>11</a:t>
            </a:fld>
            <a:endParaRPr lang="en-US"/>
          </a:p>
        </p:txBody>
      </p:sp>
      <p:graphicFrame>
        <p:nvGraphicFramePr>
          <p:cNvPr id="30" name="Object 29">
            <a:extLst>
              <a:ext uri="{FF2B5EF4-FFF2-40B4-BE49-F238E27FC236}">
                <a16:creationId xmlns:a16="http://schemas.microsoft.com/office/drawing/2014/main" id="{DE821AE9-896E-4899-94D8-1D54A47CDF67}"/>
              </a:ext>
            </a:extLst>
          </p:cNvPr>
          <p:cNvGraphicFramePr>
            <a:graphicFrameLocks noChangeAspect="1"/>
          </p:cNvGraphicFramePr>
          <p:nvPr>
            <p:extLst>
              <p:ext uri="{D42A27DB-BD31-4B8C-83A1-F6EECF244321}">
                <p14:modId xmlns:p14="http://schemas.microsoft.com/office/powerpoint/2010/main" val="2695758478"/>
              </p:ext>
            </p:extLst>
          </p:nvPr>
        </p:nvGraphicFramePr>
        <p:xfrm>
          <a:off x="9966658" y="5519738"/>
          <a:ext cx="914400" cy="198438"/>
        </p:xfrm>
        <a:graphic>
          <a:graphicData uri="http://schemas.openxmlformats.org/presentationml/2006/ole">
            <mc:AlternateContent xmlns:mc="http://schemas.openxmlformats.org/markup-compatibility/2006">
              <mc:Choice xmlns:v="urn:schemas-microsoft-com:vml" Requires="v">
                <p:oleObj spid="_x0000_s1075" name="Equation" r:id="rId9" imgW="914400" imgH="198720" progId="Equation.DSMT4">
                  <p:embed/>
                </p:oleObj>
              </mc:Choice>
              <mc:Fallback>
                <p:oleObj name="Equation" r:id="rId9" imgW="914400" imgH="198720" progId="Equation.DSMT4">
                  <p:embed/>
                  <p:pic>
                    <p:nvPicPr>
                      <p:cNvPr id="30" name="Object 29">
                        <a:extLst>
                          <a:ext uri="{FF2B5EF4-FFF2-40B4-BE49-F238E27FC236}">
                            <a16:creationId xmlns:a16="http://schemas.microsoft.com/office/drawing/2014/main" id="{DE821AE9-896E-4899-94D8-1D54A47CDF67}"/>
                          </a:ext>
                        </a:extLst>
                      </p:cNvPr>
                      <p:cNvPicPr/>
                      <p:nvPr/>
                    </p:nvPicPr>
                    <p:blipFill>
                      <a:blip r:embed="rId10"/>
                      <a:stretch>
                        <a:fillRect/>
                      </a:stretch>
                    </p:blipFill>
                    <p:spPr>
                      <a:xfrm>
                        <a:off x="9966658" y="5519738"/>
                        <a:ext cx="914400" cy="198438"/>
                      </a:xfrm>
                      <a:prstGeom prst="rect">
                        <a:avLst/>
                      </a:prstGeom>
                    </p:spPr>
                  </p:pic>
                </p:oleObj>
              </mc:Fallback>
            </mc:AlternateContent>
          </a:graphicData>
        </a:graphic>
      </p:graphicFrame>
      <p:pic>
        <p:nvPicPr>
          <p:cNvPr id="9" name="SOLIDWORKS Student Edition - Academic Use Only - [VSF Main Assembly.SLDASM _] 2021-12-03 23-34-01">
            <a:hlinkClick r:id="" action="ppaction://media"/>
            <a:extLst>
              <a:ext uri="{FF2B5EF4-FFF2-40B4-BE49-F238E27FC236}">
                <a16:creationId xmlns:a16="http://schemas.microsoft.com/office/drawing/2014/main" id="{5433F9C5-42C7-4AA9-8909-171D062719BE}"/>
              </a:ext>
            </a:extLst>
          </p:cNvPr>
          <p:cNvPicPr>
            <a:picLocks noChangeAspect="1"/>
          </p:cNvPicPr>
          <p:nvPr>
            <a:videoFile r:link="rId5"/>
            <p:extLst>
              <p:ext uri="{DAA4B4D4-6D71-4841-9C94-3DE7FCFB9230}">
                <p14:media xmlns:p14="http://schemas.microsoft.com/office/powerpoint/2010/main" r:embed="rId4">
                  <p14:bmkLst>
                    <p14:bmk name="Bookmark 1" time="7448.4515"/>
                  </p14:bmkLst>
                </p14:media>
              </p:ext>
            </p:extLst>
          </p:nvPr>
        </p:nvPicPr>
        <p:blipFill rotWithShape="1">
          <a:blip r:embed="rId11"/>
          <a:srcRect l="23139" t="21229" r="13803" b="7196"/>
          <a:stretch/>
        </p:blipFill>
        <p:spPr>
          <a:xfrm>
            <a:off x="5224676" y="3136899"/>
            <a:ext cx="5656382" cy="3410823"/>
          </a:xfrm>
          <a:prstGeom prst="rect">
            <a:avLst/>
          </a:prstGeom>
        </p:spPr>
      </p:pic>
      <p:pic>
        <p:nvPicPr>
          <p:cNvPr id="11" name="Graphic 10">
            <a:extLst>
              <a:ext uri="{FF2B5EF4-FFF2-40B4-BE49-F238E27FC236}">
                <a16:creationId xmlns:a16="http://schemas.microsoft.com/office/drawing/2014/main" id="{DD609AAA-FE96-493D-8D92-024736B79C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87353" y="136525"/>
            <a:ext cx="3293705" cy="3251088"/>
          </a:xfrm>
          <a:prstGeom prst="rect">
            <a:avLst/>
          </a:prstGeom>
        </p:spPr>
      </p:pic>
      <p:cxnSp>
        <p:nvCxnSpPr>
          <p:cNvPr id="12" name="Straight Connector 11">
            <a:extLst>
              <a:ext uri="{FF2B5EF4-FFF2-40B4-BE49-F238E27FC236}">
                <a16:creationId xmlns:a16="http://schemas.microsoft.com/office/drawing/2014/main" id="{9A123136-D377-4EFC-980B-54B3D958086C}"/>
              </a:ext>
            </a:extLst>
          </p:cNvPr>
          <p:cNvCxnSpPr>
            <a:cxnSpLocks/>
          </p:cNvCxnSpPr>
          <p:nvPr/>
        </p:nvCxnSpPr>
        <p:spPr>
          <a:xfrm flipV="1">
            <a:off x="7968071" y="1386553"/>
            <a:ext cx="2714625" cy="16478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2F1446-E1C7-46CA-B9CD-AEAE81496911}"/>
              </a:ext>
            </a:extLst>
          </p:cNvPr>
          <p:cNvCxnSpPr>
            <a:cxnSpLocks/>
          </p:cNvCxnSpPr>
          <p:nvPr/>
        </p:nvCxnSpPr>
        <p:spPr>
          <a:xfrm flipV="1">
            <a:off x="7901396" y="895295"/>
            <a:ext cx="2017351" cy="22248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A335C5-6FC4-44AF-9DFC-A5936FCF25EE}"/>
              </a:ext>
            </a:extLst>
          </p:cNvPr>
          <p:cNvCxnSpPr>
            <a:cxnSpLocks/>
          </p:cNvCxnSpPr>
          <p:nvPr/>
        </p:nvCxnSpPr>
        <p:spPr>
          <a:xfrm flipV="1">
            <a:off x="7968071" y="193907"/>
            <a:ext cx="1622207" cy="29261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EAC6B28A-CF52-41CA-A869-3CC0932D4116}"/>
              </a:ext>
            </a:extLst>
          </p:cNvPr>
          <p:cNvSpPr>
            <a:spLocks noGrp="1"/>
          </p:cNvSpPr>
          <p:nvPr>
            <p:ph idx="1"/>
          </p:nvPr>
        </p:nvSpPr>
        <p:spPr>
          <a:xfrm>
            <a:off x="927594" y="1762069"/>
            <a:ext cx="3568894" cy="4351338"/>
          </a:xfrm>
        </p:spPr>
        <p:txBody>
          <a:bodyPr>
            <a:normAutofit/>
          </a:bodyPr>
          <a:lstStyle/>
          <a:p>
            <a:pPr marL="0" indent="0">
              <a:buNone/>
            </a:pPr>
            <a:r>
              <a:rPr lang="en-US" sz="3600" dirty="0"/>
              <a:t>Variable Stiffness Foot (VSF)</a:t>
            </a:r>
            <a:r>
              <a:rPr lang="en-US" sz="3600" baseline="30000" dirty="0"/>
              <a:t>5</a:t>
            </a:r>
            <a:r>
              <a:rPr lang="en-US" sz="3600" dirty="0"/>
              <a:t> </a:t>
            </a:r>
          </a:p>
          <a:p>
            <a:r>
              <a:rPr lang="en-US" sz="3600" dirty="0"/>
              <a:t>modulate the forefoot stiffness </a:t>
            </a:r>
          </a:p>
          <a:p>
            <a:r>
              <a:rPr lang="en-US" sz="3600" dirty="0"/>
              <a:t>semi-active device</a:t>
            </a:r>
          </a:p>
        </p:txBody>
      </p:sp>
      <p:sp>
        <p:nvSpPr>
          <p:cNvPr id="15" name="Footer Placeholder 6">
            <a:extLst>
              <a:ext uri="{FF2B5EF4-FFF2-40B4-BE49-F238E27FC236}">
                <a16:creationId xmlns:a16="http://schemas.microsoft.com/office/drawing/2014/main" id="{EC0034B0-3315-432A-8BE1-71E4C6604CA3}"/>
              </a:ext>
            </a:extLst>
          </p:cNvPr>
          <p:cNvSpPr>
            <a:spLocks noGrp="1"/>
          </p:cNvSpPr>
          <p:nvPr>
            <p:ph type="ftr" sz="quarter" idx="11"/>
          </p:nvPr>
        </p:nvSpPr>
        <p:spPr>
          <a:xfrm>
            <a:off x="1653703" y="6356350"/>
            <a:ext cx="9163454" cy="365125"/>
          </a:xfrm>
        </p:spPr>
        <p:txBody>
          <a:bodyPr/>
          <a:lstStyle/>
          <a:p>
            <a:r>
              <a:rPr lang="en-US" dirty="0"/>
              <a:t>Stiffness figure: Glanzer, E. M. &amp; Adamczyk, P. G. Design and Validation of a Semi-Active Variable Stiffness Foot Prosthesis. IEEE Trans. Neural Syst. </a:t>
            </a:r>
            <a:r>
              <a:rPr lang="en-US" dirty="0" err="1"/>
              <a:t>Rehabil</a:t>
            </a:r>
            <a:r>
              <a:rPr lang="en-US" dirty="0"/>
              <a:t>. Eng. 26, 2351–2359 (2018).</a:t>
            </a:r>
          </a:p>
        </p:txBody>
      </p:sp>
    </p:spTree>
    <p:extLst>
      <p:ext uri="{BB962C8B-B14F-4D97-AF65-F5344CB8AC3E}">
        <p14:creationId xmlns:p14="http://schemas.microsoft.com/office/powerpoint/2010/main" val="367167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8145" fill="hold"/>
                                        <p:tgtEl>
                                          <p:spTgt spid="9"/>
                                        </p:tgtEl>
                                      </p:cBhvr>
                                    </p:cmd>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9"/>
                                        </p:tgtEl>
                                        <p:attrNameLst>
                                          <p:attrName>style.visibility</p:attrName>
                                        </p:attrNameLst>
                                      </p:cBhvr>
                                      <p:to>
                                        <p:strVal val="hidden"/>
                                      </p:to>
                                    </p:set>
                                    <p:cmd type="call" cmd="stop">
                                      <p:cBhvr>
                                        <p:cTn id="46" dur="1">
                                          <p:stCondLst>
                                            <p:cond delay="0"/>
                                          </p:stCondLst>
                                        </p:cTn>
                                        <p:tgtEl>
                                          <p:spTgt spid="9"/>
                                        </p:tgtEl>
                                      </p:cBhvr>
                                    </p:cmd>
                                  </p:childTnLst>
                                </p:cTn>
                              </p:par>
                              <p:par>
                                <p:cTn id="47" presetID="1" presetClass="mediacall" presetSubtype="0" fill="hold" nodeType="withEffect">
                                  <p:stCondLst>
                                    <p:cond delay="0"/>
                                  </p:stCondLst>
                                  <p:childTnLst>
                                    <p:cmd type="call" cmd="playFrom(0.0)">
                                      <p:cBhvr>
                                        <p:cTn id="48" dur="11071" fill="hold"/>
                                        <p:tgtEl>
                                          <p:spTgt spid="10"/>
                                        </p:tgtEl>
                                      </p:cBhvr>
                                    </p:cmd>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4"/>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10"/>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10"/>
                                        </p:tgtEl>
                                      </p:cBhvr>
                                    </p:cmd>
                                  </p:childTnLst>
                                </p:cTn>
                              </p:par>
                            </p:childTnLst>
                          </p:cTn>
                        </p:par>
                      </p:childTnLst>
                    </p:cTn>
                  </p:par>
                </p:childTnLst>
              </p:cTn>
              <p:nextCondLst>
                <p:cond evt="onClick" delay="0">
                  <p:tgtEl>
                    <p:spTgt spid="10"/>
                  </p:tgtEl>
                </p:cond>
              </p:nextCondLst>
            </p:seq>
            <p:video>
              <p:cMediaNode vol="80000">
                <p:cTn id="64" fill="hold" display="0">
                  <p:stCondLst>
                    <p:cond delay="indefinite"/>
                  </p:stCondLst>
                </p:cTn>
                <p:tgtEl>
                  <p:spTgt spid="9"/>
                </p:tgtEl>
              </p:cMediaNode>
            </p:video>
            <p:video>
              <p:cMediaNode vol="80000">
                <p:cTn id="65" fill="hold" display="0">
                  <p:stCondLst>
                    <p:cond delay="indefinite"/>
                  </p:stCondLst>
                </p:cTn>
                <p:tgtEl>
                  <p:spTgt spid="10"/>
                </p:tgtEl>
              </p:cMediaNode>
            </p:video>
          </p:childTnLst>
        </p:cTn>
      </p:par>
    </p:tnLst>
    <p:bldLst>
      <p:bldP spid="16" grpId="0" uiExpand="1" build="p"/>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E7AC-9B3C-41CD-A028-EFD68C5C67CF}"/>
              </a:ext>
            </a:extLst>
          </p:cNvPr>
          <p:cNvSpPr>
            <a:spLocks noGrp="1"/>
          </p:cNvSpPr>
          <p:nvPr>
            <p:ph type="title"/>
          </p:nvPr>
        </p:nvSpPr>
        <p:spPr>
          <a:xfrm>
            <a:off x="838201" y="365125"/>
            <a:ext cx="3221736" cy="1325563"/>
          </a:xfrm>
        </p:spPr>
        <p:txBody>
          <a:bodyPr>
            <a:normAutofit fontScale="90000"/>
          </a:bodyPr>
          <a:lstStyle/>
          <a:p>
            <a:r>
              <a:rPr lang="en-US" dirty="0"/>
              <a:t>Past Work: Aim and Methods</a:t>
            </a:r>
          </a:p>
        </p:txBody>
      </p:sp>
      <p:sp>
        <p:nvSpPr>
          <p:cNvPr id="6" name="Slide Number Placeholder 5">
            <a:extLst>
              <a:ext uri="{FF2B5EF4-FFF2-40B4-BE49-F238E27FC236}">
                <a16:creationId xmlns:a16="http://schemas.microsoft.com/office/drawing/2014/main" id="{34A5B6F1-D11F-45DC-880A-131FF8CA382B}"/>
              </a:ext>
            </a:extLst>
          </p:cNvPr>
          <p:cNvSpPr>
            <a:spLocks noGrp="1"/>
          </p:cNvSpPr>
          <p:nvPr>
            <p:ph type="sldNum" sz="quarter" idx="12"/>
          </p:nvPr>
        </p:nvSpPr>
        <p:spPr/>
        <p:txBody>
          <a:bodyPr/>
          <a:lstStyle/>
          <a:p>
            <a:fld id="{BD657E71-A795-4BEB-ACEA-55B645E02BE9}" type="slidenum">
              <a:rPr lang="en-US" smtClean="0"/>
              <a:t>12</a:t>
            </a:fld>
            <a:endParaRPr lang="en-US"/>
          </a:p>
        </p:txBody>
      </p:sp>
      <p:pic>
        <p:nvPicPr>
          <p:cNvPr id="8" name="Picture 7" descr="Diagram&#10;&#10;Description automatically generated with medium confidence">
            <a:extLst>
              <a:ext uri="{FF2B5EF4-FFF2-40B4-BE49-F238E27FC236}">
                <a16:creationId xmlns:a16="http://schemas.microsoft.com/office/drawing/2014/main" id="{FEAD8325-6190-4735-AADC-4A19A7A57753}"/>
              </a:ext>
            </a:extLst>
          </p:cNvPr>
          <p:cNvPicPr>
            <a:picLocks noChangeAspect="1"/>
          </p:cNvPicPr>
          <p:nvPr/>
        </p:nvPicPr>
        <p:blipFill rotWithShape="1">
          <a:blip r:embed="rId3">
            <a:extLst>
              <a:ext uri="{28A0092B-C50C-407E-A947-70E740481C1C}">
                <a14:useLocalDpi xmlns:a14="http://schemas.microsoft.com/office/drawing/2010/main" val="0"/>
              </a:ext>
            </a:extLst>
          </a:blip>
          <a:srcRect t="3305" b="26021"/>
          <a:stretch/>
        </p:blipFill>
        <p:spPr>
          <a:xfrm>
            <a:off x="4229101" y="0"/>
            <a:ext cx="6724649" cy="6721476"/>
          </a:xfrm>
          <a:prstGeom prst="rect">
            <a:avLst/>
          </a:prstGeom>
        </p:spPr>
      </p:pic>
      <p:sp>
        <p:nvSpPr>
          <p:cNvPr id="9" name="Content Placeholder 2">
            <a:extLst>
              <a:ext uri="{FF2B5EF4-FFF2-40B4-BE49-F238E27FC236}">
                <a16:creationId xmlns:a16="http://schemas.microsoft.com/office/drawing/2014/main" id="{0FFA7B63-D5AE-43E1-A0F9-8D6A40AE78C5}"/>
              </a:ext>
            </a:extLst>
          </p:cNvPr>
          <p:cNvSpPr>
            <a:spLocks noGrp="1"/>
          </p:cNvSpPr>
          <p:nvPr>
            <p:ph idx="1"/>
          </p:nvPr>
        </p:nvSpPr>
        <p:spPr>
          <a:xfrm>
            <a:off x="442200" y="1917517"/>
            <a:ext cx="4435170" cy="4351338"/>
          </a:xfrm>
        </p:spPr>
        <p:txBody>
          <a:bodyPr>
            <a:normAutofit fontScale="92500" lnSpcReduction="10000"/>
          </a:bodyPr>
          <a:lstStyle/>
          <a:p>
            <a:r>
              <a:rPr lang="en-US" sz="3200" dirty="0"/>
              <a:t>To evaluate the effect of various stiffness of VSF on joint mechanics in level-ground walking</a:t>
            </a:r>
          </a:p>
          <a:p>
            <a:pPr marL="0" indent="0">
              <a:buNone/>
            </a:pPr>
            <a:endParaRPr lang="en-US" sz="3200" dirty="0"/>
          </a:p>
          <a:p>
            <a:r>
              <a:rPr lang="en-US" dirty="0"/>
              <a:t>Seven subjects </a:t>
            </a:r>
          </a:p>
          <a:p>
            <a:r>
              <a:rPr lang="en-US" dirty="0"/>
              <a:t>Walked at 1.1 m/s</a:t>
            </a:r>
          </a:p>
          <a:p>
            <a:r>
              <a:rPr lang="en-US" dirty="0"/>
              <a:t>Compliant, Medium, Stiff </a:t>
            </a:r>
          </a:p>
          <a:p>
            <a:r>
              <a:rPr lang="en-US" dirty="0"/>
              <a:t>Three successful trials per stiffness</a:t>
            </a:r>
          </a:p>
        </p:txBody>
      </p:sp>
      <p:sp>
        <p:nvSpPr>
          <p:cNvPr id="10" name="Content Placeholder 2">
            <a:extLst>
              <a:ext uri="{FF2B5EF4-FFF2-40B4-BE49-F238E27FC236}">
                <a16:creationId xmlns:a16="http://schemas.microsoft.com/office/drawing/2014/main" id="{D58ECB75-3DB8-4CDD-BB17-DC35C4D6D820}"/>
              </a:ext>
            </a:extLst>
          </p:cNvPr>
          <p:cNvSpPr txBox="1">
            <a:spLocks/>
          </p:cNvSpPr>
          <p:nvPr/>
        </p:nvSpPr>
        <p:spPr>
          <a:xfrm>
            <a:off x="6938010" y="365125"/>
            <a:ext cx="1672590" cy="5080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Motion capture cameras</a:t>
            </a:r>
          </a:p>
        </p:txBody>
      </p:sp>
      <p:sp>
        <p:nvSpPr>
          <p:cNvPr id="11" name="Content Placeholder 2">
            <a:extLst>
              <a:ext uri="{FF2B5EF4-FFF2-40B4-BE49-F238E27FC236}">
                <a16:creationId xmlns:a16="http://schemas.microsoft.com/office/drawing/2014/main" id="{B0B3EC6B-1768-4211-93EB-FFF9513563CA}"/>
              </a:ext>
            </a:extLst>
          </p:cNvPr>
          <p:cNvSpPr txBox="1">
            <a:spLocks/>
          </p:cNvSpPr>
          <p:nvPr/>
        </p:nvSpPr>
        <p:spPr>
          <a:xfrm>
            <a:off x="6665976" y="6430899"/>
            <a:ext cx="2194560" cy="50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Force plates</a:t>
            </a:r>
          </a:p>
        </p:txBody>
      </p:sp>
      <p:cxnSp>
        <p:nvCxnSpPr>
          <p:cNvPr id="13" name="Straight Arrow Connector 12">
            <a:extLst>
              <a:ext uri="{FF2B5EF4-FFF2-40B4-BE49-F238E27FC236}">
                <a16:creationId xmlns:a16="http://schemas.microsoft.com/office/drawing/2014/main" id="{004100A5-4312-4F9F-B121-6D2AD71B8EC2}"/>
              </a:ext>
            </a:extLst>
          </p:cNvPr>
          <p:cNvCxnSpPr>
            <a:cxnSpLocks/>
            <a:stCxn id="10" idx="3"/>
          </p:cNvCxnSpPr>
          <p:nvPr/>
        </p:nvCxnSpPr>
        <p:spPr>
          <a:xfrm flipV="1">
            <a:off x="8610600" y="533590"/>
            <a:ext cx="1219200" cy="85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AAAD1D66-1AA4-4562-A1AE-9AFFA5D3CC63}"/>
              </a:ext>
            </a:extLst>
          </p:cNvPr>
          <p:cNvCxnSpPr>
            <a:cxnSpLocks/>
          </p:cNvCxnSpPr>
          <p:nvPr/>
        </p:nvCxnSpPr>
        <p:spPr>
          <a:xfrm flipH="1" flipV="1">
            <a:off x="5497832" y="448056"/>
            <a:ext cx="1440178" cy="171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Content Placeholder 2">
            <a:extLst>
              <a:ext uri="{FF2B5EF4-FFF2-40B4-BE49-F238E27FC236}">
                <a16:creationId xmlns:a16="http://schemas.microsoft.com/office/drawing/2014/main" id="{58F06F41-0A53-4D0C-A5C8-7C60A1E28BFB}"/>
              </a:ext>
            </a:extLst>
          </p:cNvPr>
          <p:cNvSpPr txBox="1">
            <a:spLocks/>
          </p:cNvSpPr>
          <p:nvPr/>
        </p:nvSpPr>
        <p:spPr>
          <a:xfrm>
            <a:off x="4965192" y="4362256"/>
            <a:ext cx="722376" cy="508000"/>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VSF</a:t>
            </a:r>
          </a:p>
        </p:txBody>
      </p:sp>
      <p:cxnSp>
        <p:nvCxnSpPr>
          <p:cNvPr id="21" name="Straight Arrow Connector 20">
            <a:extLst>
              <a:ext uri="{FF2B5EF4-FFF2-40B4-BE49-F238E27FC236}">
                <a16:creationId xmlns:a16="http://schemas.microsoft.com/office/drawing/2014/main" id="{66A174FD-E15B-4DE4-8772-87A3A0DCB26F}"/>
              </a:ext>
            </a:extLst>
          </p:cNvPr>
          <p:cNvCxnSpPr>
            <a:cxnSpLocks/>
            <a:stCxn id="20" idx="2"/>
          </p:cNvCxnSpPr>
          <p:nvPr/>
        </p:nvCxnSpPr>
        <p:spPr>
          <a:xfrm>
            <a:off x="5326380" y="4870256"/>
            <a:ext cx="617220" cy="9636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Content Placeholder 2">
            <a:extLst>
              <a:ext uri="{FF2B5EF4-FFF2-40B4-BE49-F238E27FC236}">
                <a16:creationId xmlns:a16="http://schemas.microsoft.com/office/drawing/2014/main" id="{5BD68C0D-6929-4D22-939E-E203A9F5422E}"/>
              </a:ext>
            </a:extLst>
          </p:cNvPr>
          <p:cNvSpPr txBox="1">
            <a:spLocks/>
          </p:cNvSpPr>
          <p:nvPr/>
        </p:nvSpPr>
        <p:spPr>
          <a:xfrm>
            <a:off x="5373624" y="3552826"/>
            <a:ext cx="874776" cy="402744"/>
          </a:xfrm>
          <a:prstGeom prst="rect">
            <a:avLst/>
          </a:prstGeom>
          <a:ln>
            <a:solidFill>
              <a:schemeClr val="tx1"/>
            </a:solidFill>
          </a:ln>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Prosthetic socket</a:t>
            </a:r>
          </a:p>
        </p:txBody>
      </p:sp>
      <p:cxnSp>
        <p:nvCxnSpPr>
          <p:cNvPr id="15" name="Straight Arrow Connector 14">
            <a:extLst>
              <a:ext uri="{FF2B5EF4-FFF2-40B4-BE49-F238E27FC236}">
                <a16:creationId xmlns:a16="http://schemas.microsoft.com/office/drawing/2014/main" id="{5E4F3F88-3C47-4F00-A719-B1A975BF8CC1}"/>
              </a:ext>
            </a:extLst>
          </p:cNvPr>
          <p:cNvCxnSpPr>
            <a:cxnSpLocks/>
          </p:cNvCxnSpPr>
          <p:nvPr/>
        </p:nvCxnSpPr>
        <p:spPr>
          <a:xfrm>
            <a:off x="5775390" y="3967223"/>
            <a:ext cx="473012" cy="1166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58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E64F203F-1D43-41E3-B08A-D676AD5C502A}"/>
              </a:ext>
            </a:extLst>
          </p:cNvPr>
          <p:cNvPicPr>
            <a:picLocks noChangeAspect="1"/>
          </p:cNvPicPr>
          <p:nvPr/>
        </p:nvPicPr>
        <p:blipFill>
          <a:blip r:embed="rId3"/>
          <a:stretch>
            <a:fillRect/>
          </a:stretch>
        </p:blipFill>
        <p:spPr>
          <a:xfrm>
            <a:off x="5454727" y="1994080"/>
            <a:ext cx="5334000" cy="4000500"/>
          </a:xfrm>
          <a:prstGeom prst="rect">
            <a:avLst/>
          </a:prstGeom>
        </p:spPr>
      </p:pic>
      <p:sp>
        <p:nvSpPr>
          <p:cNvPr id="2" name="Title 1">
            <a:extLst>
              <a:ext uri="{FF2B5EF4-FFF2-40B4-BE49-F238E27FC236}">
                <a16:creationId xmlns:a16="http://schemas.microsoft.com/office/drawing/2014/main" id="{05F5E7AC-9B3C-41CD-A028-EFD68C5C67CF}"/>
              </a:ext>
            </a:extLst>
          </p:cNvPr>
          <p:cNvSpPr>
            <a:spLocks noGrp="1"/>
          </p:cNvSpPr>
          <p:nvPr>
            <p:ph type="title"/>
          </p:nvPr>
        </p:nvSpPr>
        <p:spPr>
          <a:xfrm>
            <a:off x="838200" y="365125"/>
            <a:ext cx="5922196" cy="1325563"/>
          </a:xfrm>
        </p:spPr>
        <p:txBody>
          <a:bodyPr/>
          <a:lstStyle/>
          <a:p>
            <a:r>
              <a:rPr lang="en-US" dirty="0"/>
              <a:t>Past Work: Results</a:t>
            </a:r>
          </a:p>
        </p:txBody>
      </p:sp>
      <p:sp>
        <p:nvSpPr>
          <p:cNvPr id="3" name="Content Placeholder 2">
            <a:extLst>
              <a:ext uri="{FF2B5EF4-FFF2-40B4-BE49-F238E27FC236}">
                <a16:creationId xmlns:a16="http://schemas.microsoft.com/office/drawing/2014/main" id="{E28F3616-31C9-4063-8D38-BC43EA54FFD2}"/>
              </a:ext>
            </a:extLst>
          </p:cNvPr>
          <p:cNvSpPr>
            <a:spLocks noGrp="1"/>
          </p:cNvSpPr>
          <p:nvPr>
            <p:ph idx="1"/>
          </p:nvPr>
        </p:nvSpPr>
        <p:spPr>
          <a:xfrm>
            <a:off x="838201" y="1690688"/>
            <a:ext cx="4972050" cy="4530725"/>
          </a:xfrm>
        </p:spPr>
        <p:txBody>
          <a:bodyPr>
            <a:normAutofit/>
          </a:bodyPr>
          <a:lstStyle/>
          <a:p>
            <a:pPr marL="0" indent="0">
              <a:buNone/>
            </a:pPr>
            <a:r>
              <a:rPr lang="en-US" dirty="0"/>
              <a:t>With stiffer VSF, peak magnitudes of</a:t>
            </a:r>
          </a:p>
          <a:p>
            <a:r>
              <a:rPr lang="en-US" dirty="0"/>
              <a:t>stance ankle angle decreased</a:t>
            </a:r>
          </a:p>
          <a:p>
            <a:r>
              <a:rPr lang="en-US" dirty="0"/>
              <a:t>knee flexor moment increased </a:t>
            </a:r>
          </a:p>
          <a:p>
            <a:r>
              <a:rPr lang="en-US" dirty="0"/>
              <a:t>the vertical ground reaction force and its off-loading rate didn’t change</a:t>
            </a:r>
          </a:p>
          <a:p>
            <a:r>
              <a:rPr lang="en-US" dirty="0"/>
              <a:t>Prosthesis (UD) </a:t>
            </a:r>
            <a:r>
              <a:rPr lang="en-US" dirty="0">
                <a:solidFill>
                  <a:srgbClr val="FFC000"/>
                </a:solidFill>
              </a:rPr>
              <a:t>energy storage</a:t>
            </a:r>
            <a:r>
              <a:rPr lang="en-US" dirty="0"/>
              <a:t>, </a:t>
            </a:r>
            <a:r>
              <a:rPr lang="en-US" dirty="0">
                <a:solidFill>
                  <a:srgbClr val="FF0000"/>
                </a:solidFill>
              </a:rPr>
              <a:t>energy return</a:t>
            </a:r>
            <a:r>
              <a:rPr lang="en-US" dirty="0"/>
              <a:t>, and </a:t>
            </a:r>
            <a:r>
              <a:rPr lang="en-US" dirty="0">
                <a:solidFill>
                  <a:srgbClr val="00B050"/>
                </a:solidFill>
              </a:rPr>
              <a:t>power</a:t>
            </a:r>
            <a:r>
              <a:rPr lang="en-US" dirty="0"/>
              <a:t> decreased </a:t>
            </a:r>
          </a:p>
        </p:txBody>
      </p:sp>
      <p:sp>
        <p:nvSpPr>
          <p:cNvPr id="6" name="Slide Number Placeholder 5">
            <a:extLst>
              <a:ext uri="{FF2B5EF4-FFF2-40B4-BE49-F238E27FC236}">
                <a16:creationId xmlns:a16="http://schemas.microsoft.com/office/drawing/2014/main" id="{34A5B6F1-D11F-45DC-880A-131FF8CA382B}"/>
              </a:ext>
            </a:extLst>
          </p:cNvPr>
          <p:cNvSpPr>
            <a:spLocks noGrp="1"/>
          </p:cNvSpPr>
          <p:nvPr>
            <p:ph type="sldNum" sz="quarter" idx="12"/>
          </p:nvPr>
        </p:nvSpPr>
        <p:spPr/>
        <p:txBody>
          <a:bodyPr/>
          <a:lstStyle/>
          <a:p>
            <a:fld id="{BD657E71-A795-4BEB-ACEA-55B645E02BE9}" type="slidenum">
              <a:rPr lang="en-US" smtClean="0"/>
              <a:t>13</a:t>
            </a:fld>
            <a:endParaRPr lang="en-US"/>
          </a:p>
        </p:txBody>
      </p:sp>
      <p:pic>
        <p:nvPicPr>
          <p:cNvPr id="20" name="Picture 19">
            <a:extLst>
              <a:ext uri="{FF2B5EF4-FFF2-40B4-BE49-F238E27FC236}">
                <a16:creationId xmlns:a16="http://schemas.microsoft.com/office/drawing/2014/main" id="{CD75DCB4-0C90-4909-BD83-7BA2B0A5CEBB}"/>
              </a:ext>
            </a:extLst>
          </p:cNvPr>
          <p:cNvPicPr>
            <a:picLocks noChangeAspect="1"/>
          </p:cNvPicPr>
          <p:nvPr/>
        </p:nvPicPr>
        <p:blipFill>
          <a:blip r:embed="rId4"/>
          <a:stretch>
            <a:fillRect/>
          </a:stretch>
        </p:blipFill>
        <p:spPr>
          <a:xfrm>
            <a:off x="5565814" y="1975469"/>
            <a:ext cx="5334000" cy="4000500"/>
          </a:xfrm>
          <a:prstGeom prst="rect">
            <a:avLst/>
          </a:prstGeom>
        </p:spPr>
      </p:pic>
      <p:pic>
        <p:nvPicPr>
          <p:cNvPr id="18" name="Picture 17">
            <a:extLst>
              <a:ext uri="{FF2B5EF4-FFF2-40B4-BE49-F238E27FC236}">
                <a16:creationId xmlns:a16="http://schemas.microsoft.com/office/drawing/2014/main" id="{5CD976B2-9E7A-4A24-82FC-B72A319F61D4}"/>
              </a:ext>
            </a:extLst>
          </p:cNvPr>
          <p:cNvPicPr>
            <a:picLocks noChangeAspect="1"/>
          </p:cNvPicPr>
          <p:nvPr/>
        </p:nvPicPr>
        <p:blipFill>
          <a:blip r:embed="rId5"/>
          <a:stretch>
            <a:fillRect/>
          </a:stretch>
        </p:blipFill>
        <p:spPr>
          <a:xfrm>
            <a:off x="5810251" y="1994080"/>
            <a:ext cx="5334000" cy="4000500"/>
          </a:xfrm>
          <a:prstGeom prst="rect">
            <a:avLst/>
          </a:prstGeom>
        </p:spPr>
      </p:pic>
      <p:pic>
        <p:nvPicPr>
          <p:cNvPr id="24" name="Picture 23">
            <a:extLst>
              <a:ext uri="{FF2B5EF4-FFF2-40B4-BE49-F238E27FC236}">
                <a16:creationId xmlns:a16="http://schemas.microsoft.com/office/drawing/2014/main" id="{1F0DD74D-7A94-45F0-BBCE-C4F632DC0C2F}"/>
              </a:ext>
            </a:extLst>
          </p:cNvPr>
          <p:cNvPicPr>
            <a:picLocks noChangeAspect="1"/>
          </p:cNvPicPr>
          <p:nvPr/>
        </p:nvPicPr>
        <p:blipFill>
          <a:blip r:embed="rId6"/>
          <a:stretch>
            <a:fillRect/>
          </a:stretch>
        </p:blipFill>
        <p:spPr>
          <a:xfrm>
            <a:off x="6760396" y="722307"/>
            <a:ext cx="1044030" cy="655377"/>
          </a:xfrm>
          <a:prstGeom prst="rect">
            <a:avLst/>
          </a:prstGeom>
        </p:spPr>
      </p:pic>
      <p:grpSp>
        <p:nvGrpSpPr>
          <p:cNvPr id="37" name="Group 36">
            <a:extLst>
              <a:ext uri="{FF2B5EF4-FFF2-40B4-BE49-F238E27FC236}">
                <a16:creationId xmlns:a16="http://schemas.microsoft.com/office/drawing/2014/main" id="{808155E0-6F4C-4E37-96E4-89B5CBC038E4}"/>
              </a:ext>
            </a:extLst>
          </p:cNvPr>
          <p:cNvGrpSpPr/>
          <p:nvPr/>
        </p:nvGrpSpPr>
        <p:grpSpPr>
          <a:xfrm>
            <a:off x="6815308" y="2623856"/>
            <a:ext cx="3476531" cy="1768553"/>
            <a:chOff x="6889687" y="3349782"/>
            <a:chExt cx="3476531" cy="1768553"/>
          </a:xfrm>
        </p:grpSpPr>
        <p:sp>
          <p:nvSpPr>
            <p:cNvPr id="38" name="Rectangle 37">
              <a:extLst>
                <a:ext uri="{FF2B5EF4-FFF2-40B4-BE49-F238E27FC236}">
                  <a16:creationId xmlns:a16="http://schemas.microsoft.com/office/drawing/2014/main" id="{5410DD28-42DC-4C21-9A99-8A1BD0CF24FC}"/>
                </a:ext>
              </a:extLst>
            </p:cNvPr>
            <p:cNvSpPr/>
            <p:nvPr/>
          </p:nvSpPr>
          <p:spPr>
            <a:xfrm>
              <a:off x="9982201" y="3429001"/>
              <a:ext cx="249454" cy="636005"/>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EB1FA5F-5A2C-4066-9F43-F6ED155857A7}"/>
                </a:ext>
              </a:extLst>
            </p:cNvPr>
            <p:cNvSpPr/>
            <p:nvPr/>
          </p:nvSpPr>
          <p:spPr>
            <a:xfrm>
              <a:off x="9759636" y="3349782"/>
              <a:ext cx="606582" cy="11769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CE60B8B2-6904-4E2C-905C-77C6CE443FAA}"/>
                </a:ext>
              </a:extLst>
            </p:cNvPr>
            <p:cNvSpPr/>
            <p:nvPr/>
          </p:nvSpPr>
          <p:spPr>
            <a:xfrm>
              <a:off x="6889687" y="4513059"/>
              <a:ext cx="2869949" cy="605276"/>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E574B91-10EF-4CFF-88BF-3E997E7278BF}"/>
              </a:ext>
            </a:extLst>
          </p:cNvPr>
          <p:cNvGrpSpPr/>
          <p:nvPr/>
        </p:nvGrpSpPr>
        <p:grpSpPr>
          <a:xfrm>
            <a:off x="6169057" y="6132512"/>
            <a:ext cx="4792612" cy="709433"/>
            <a:chOff x="6169057" y="6132512"/>
            <a:chExt cx="4792612" cy="709433"/>
          </a:xfrm>
        </p:grpSpPr>
        <p:pic>
          <p:nvPicPr>
            <p:cNvPr id="35" name="Graphic 34">
              <a:extLst>
                <a:ext uri="{FF2B5EF4-FFF2-40B4-BE49-F238E27FC236}">
                  <a16:creationId xmlns:a16="http://schemas.microsoft.com/office/drawing/2014/main" id="{231DE7F5-DEDC-40ED-9D0A-EF01B7C2D83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6428" t="25094" r="14524" b="24312"/>
            <a:stretch/>
          </p:blipFill>
          <p:spPr>
            <a:xfrm>
              <a:off x="7804426" y="6251993"/>
              <a:ext cx="1441260" cy="589952"/>
            </a:xfrm>
            <a:prstGeom prst="rect">
              <a:avLst/>
            </a:prstGeom>
          </p:spPr>
        </p:pic>
        <p:pic>
          <p:nvPicPr>
            <p:cNvPr id="43" name="Graphic 42">
              <a:extLst>
                <a:ext uri="{FF2B5EF4-FFF2-40B4-BE49-F238E27FC236}">
                  <a16:creationId xmlns:a16="http://schemas.microsoft.com/office/drawing/2014/main" id="{45500D22-83B2-427D-AD3F-461F6F288434}"/>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6428" t="25094" r="14524" b="24312"/>
            <a:stretch/>
          </p:blipFill>
          <p:spPr>
            <a:xfrm rot="20517907">
              <a:off x="6169057" y="6132512"/>
              <a:ext cx="1441260" cy="589952"/>
            </a:xfrm>
            <a:prstGeom prst="rect">
              <a:avLst/>
            </a:prstGeom>
          </p:spPr>
        </p:pic>
        <p:pic>
          <p:nvPicPr>
            <p:cNvPr id="44" name="Graphic 43">
              <a:extLst>
                <a:ext uri="{FF2B5EF4-FFF2-40B4-BE49-F238E27FC236}">
                  <a16:creationId xmlns:a16="http://schemas.microsoft.com/office/drawing/2014/main" id="{D9BF8A5B-EB4D-4160-B8DD-86F0296D7026}"/>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6428" t="25094" r="14524" b="24312"/>
            <a:stretch/>
          </p:blipFill>
          <p:spPr>
            <a:xfrm rot="818239">
              <a:off x="9520409" y="6138848"/>
              <a:ext cx="1441260" cy="589952"/>
            </a:xfrm>
            <a:prstGeom prst="rect">
              <a:avLst/>
            </a:prstGeom>
          </p:spPr>
        </p:pic>
      </p:grpSp>
    </p:spTree>
    <p:extLst>
      <p:ext uri="{BB962C8B-B14F-4D97-AF65-F5344CB8AC3E}">
        <p14:creationId xmlns:p14="http://schemas.microsoft.com/office/powerpoint/2010/main" val="130427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E7AC-9B3C-41CD-A028-EFD68C5C67CF}"/>
              </a:ext>
            </a:extLst>
          </p:cNvPr>
          <p:cNvSpPr>
            <a:spLocks noGrp="1"/>
          </p:cNvSpPr>
          <p:nvPr>
            <p:ph type="title"/>
          </p:nvPr>
        </p:nvSpPr>
        <p:spPr>
          <a:xfrm>
            <a:off x="838200" y="365125"/>
            <a:ext cx="5922196" cy="1325563"/>
          </a:xfrm>
        </p:spPr>
        <p:txBody>
          <a:bodyPr/>
          <a:lstStyle/>
          <a:p>
            <a:r>
              <a:rPr lang="en-US" dirty="0"/>
              <a:t>Past Work: Discussion</a:t>
            </a:r>
          </a:p>
        </p:txBody>
      </p:sp>
      <p:sp>
        <p:nvSpPr>
          <p:cNvPr id="3" name="Content Placeholder 2">
            <a:extLst>
              <a:ext uri="{FF2B5EF4-FFF2-40B4-BE49-F238E27FC236}">
                <a16:creationId xmlns:a16="http://schemas.microsoft.com/office/drawing/2014/main" id="{E28F3616-31C9-4063-8D38-BC43EA54FFD2}"/>
              </a:ext>
            </a:extLst>
          </p:cNvPr>
          <p:cNvSpPr>
            <a:spLocks noGrp="1"/>
          </p:cNvSpPr>
          <p:nvPr>
            <p:ph idx="1"/>
          </p:nvPr>
        </p:nvSpPr>
        <p:spPr>
          <a:xfrm>
            <a:off x="838201" y="1825625"/>
            <a:ext cx="5819774" cy="4351338"/>
          </a:xfrm>
        </p:spPr>
        <p:txBody>
          <a:bodyPr>
            <a:normAutofit lnSpcReduction="10000"/>
          </a:bodyPr>
          <a:lstStyle/>
          <a:p>
            <a:r>
              <a:rPr lang="en-US" dirty="0"/>
              <a:t>People with TTA tend to prefer less-stiff prostheses due to the dominance of kinetics (forces) over kinematics (movement)</a:t>
            </a:r>
          </a:p>
          <a:p>
            <a:r>
              <a:rPr lang="en-US" dirty="0"/>
              <a:t>A less stiff (softer) VSF related to </a:t>
            </a:r>
          </a:p>
          <a:p>
            <a:pPr lvl="1"/>
            <a:r>
              <a:rPr lang="en-US" dirty="0"/>
              <a:t>more prosthetic energy return </a:t>
            </a:r>
          </a:p>
          <a:p>
            <a:pPr lvl="1"/>
            <a:r>
              <a:rPr lang="en-US" dirty="0"/>
              <a:t>lower collision work</a:t>
            </a:r>
          </a:p>
          <a:p>
            <a:pPr lvl="1"/>
            <a:r>
              <a:rPr lang="en-US" dirty="0"/>
              <a:t>lower joint loads (ankle and knee moments) </a:t>
            </a:r>
          </a:p>
          <a:p>
            <a:pPr lvl="1"/>
            <a:r>
              <a:rPr lang="en-US" dirty="0"/>
              <a:t>potentially lower risk of knee osteoarthritis </a:t>
            </a:r>
          </a:p>
        </p:txBody>
      </p:sp>
      <p:sp>
        <p:nvSpPr>
          <p:cNvPr id="6" name="Slide Number Placeholder 5">
            <a:extLst>
              <a:ext uri="{FF2B5EF4-FFF2-40B4-BE49-F238E27FC236}">
                <a16:creationId xmlns:a16="http://schemas.microsoft.com/office/drawing/2014/main" id="{34A5B6F1-D11F-45DC-880A-131FF8CA382B}"/>
              </a:ext>
            </a:extLst>
          </p:cNvPr>
          <p:cNvSpPr>
            <a:spLocks noGrp="1"/>
          </p:cNvSpPr>
          <p:nvPr>
            <p:ph type="sldNum" sz="quarter" idx="12"/>
          </p:nvPr>
        </p:nvSpPr>
        <p:spPr/>
        <p:txBody>
          <a:bodyPr/>
          <a:lstStyle/>
          <a:p>
            <a:fld id="{BD657E71-A795-4BEB-ACEA-55B645E02BE9}" type="slidenum">
              <a:rPr lang="en-US" smtClean="0"/>
              <a:t>14</a:t>
            </a:fld>
            <a:endParaRPr lang="en-US"/>
          </a:p>
        </p:txBody>
      </p:sp>
      <p:pic>
        <p:nvPicPr>
          <p:cNvPr id="9" name="Picture 8">
            <a:extLst>
              <a:ext uri="{FF2B5EF4-FFF2-40B4-BE49-F238E27FC236}">
                <a16:creationId xmlns:a16="http://schemas.microsoft.com/office/drawing/2014/main" id="{3212ACA2-F8F0-45F6-BEE0-F72D5AB2267B}"/>
              </a:ext>
            </a:extLst>
          </p:cNvPr>
          <p:cNvPicPr>
            <a:picLocks noChangeAspect="1"/>
          </p:cNvPicPr>
          <p:nvPr/>
        </p:nvPicPr>
        <p:blipFill>
          <a:blip r:embed="rId3"/>
          <a:stretch>
            <a:fillRect/>
          </a:stretch>
        </p:blipFill>
        <p:spPr>
          <a:xfrm>
            <a:off x="6372224" y="1616908"/>
            <a:ext cx="5334000" cy="4000500"/>
          </a:xfrm>
          <a:prstGeom prst="rect">
            <a:avLst/>
          </a:prstGeom>
        </p:spPr>
      </p:pic>
      <p:pic>
        <p:nvPicPr>
          <p:cNvPr id="12" name="Picture 11">
            <a:extLst>
              <a:ext uri="{FF2B5EF4-FFF2-40B4-BE49-F238E27FC236}">
                <a16:creationId xmlns:a16="http://schemas.microsoft.com/office/drawing/2014/main" id="{880E2C0D-CB00-450E-B446-679E6DBCB52A}"/>
              </a:ext>
            </a:extLst>
          </p:cNvPr>
          <p:cNvPicPr>
            <a:picLocks noChangeAspect="1"/>
          </p:cNvPicPr>
          <p:nvPr/>
        </p:nvPicPr>
        <p:blipFill>
          <a:blip r:embed="rId4"/>
          <a:stretch>
            <a:fillRect/>
          </a:stretch>
        </p:blipFill>
        <p:spPr>
          <a:xfrm>
            <a:off x="7667265" y="1027906"/>
            <a:ext cx="1044030" cy="655377"/>
          </a:xfrm>
          <a:prstGeom prst="rect">
            <a:avLst/>
          </a:prstGeom>
        </p:spPr>
      </p:pic>
    </p:spTree>
    <p:extLst>
      <p:ext uri="{BB962C8B-B14F-4D97-AF65-F5344CB8AC3E}">
        <p14:creationId xmlns:p14="http://schemas.microsoft.com/office/powerpoint/2010/main" val="237595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677FB0-E5A5-48BB-8D09-0EDE201BF5D0}"/>
              </a:ext>
            </a:extLst>
          </p:cNvPr>
          <p:cNvPicPr>
            <a:picLocks noChangeAspect="1"/>
          </p:cNvPicPr>
          <p:nvPr/>
        </p:nvPicPr>
        <p:blipFill>
          <a:blip r:embed="rId3"/>
          <a:stretch>
            <a:fillRect/>
          </a:stretch>
        </p:blipFill>
        <p:spPr>
          <a:xfrm>
            <a:off x="6193100" y="477837"/>
            <a:ext cx="4633362" cy="3322608"/>
          </a:xfrm>
          <a:prstGeom prst="rect">
            <a:avLst/>
          </a:prstGeom>
        </p:spPr>
      </p:pic>
      <p:pic>
        <p:nvPicPr>
          <p:cNvPr id="8" name="Picture 7" descr="Diagram, schematic&#10;&#10;Description automatically generated">
            <a:extLst>
              <a:ext uri="{FF2B5EF4-FFF2-40B4-BE49-F238E27FC236}">
                <a16:creationId xmlns:a16="http://schemas.microsoft.com/office/drawing/2014/main" id="{A4F88C98-3FBE-409A-A00B-7C7101496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501" y="3755085"/>
            <a:ext cx="5204833" cy="2260300"/>
          </a:xfrm>
          <a:prstGeom prst="rect">
            <a:avLst/>
          </a:prstGeom>
        </p:spPr>
      </p:pic>
      <p:sp>
        <p:nvSpPr>
          <p:cNvPr id="2" name="Title 1">
            <a:extLst>
              <a:ext uri="{FF2B5EF4-FFF2-40B4-BE49-F238E27FC236}">
                <a16:creationId xmlns:a16="http://schemas.microsoft.com/office/drawing/2014/main" id="{05F5E7AC-9B3C-41CD-A028-EFD68C5C67CF}"/>
              </a:ext>
            </a:extLst>
          </p:cNvPr>
          <p:cNvSpPr>
            <a:spLocks noGrp="1"/>
          </p:cNvSpPr>
          <p:nvPr>
            <p:ph type="title"/>
          </p:nvPr>
        </p:nvSpPr>
        <p:spPr>
          <a:xfrm>
            <a:off x="838200" y="365125"/>
            <a:ext cx="5922196" cy="1325563"/>
          </a:xfrm>
        </p:spPr>
        <p:txBody>
          <a:bodyPr/>
          <a:lstStyle/>
          <a:p>
            <a:r>
              <a:rPr lang="en-US" dirty="0"/>
              <a:t>Past Work: Other VSF work</a:t>
            </a:r>
          </a:p>
        </p:txBody>
      </p:sp>
      <p:sp>
        <p:nvSpPr>
          <p:cNvPr id="3" name="Content Placeholder 2">
            <a:extLst>
              <a:ext uri="{FF2B5EF4-FFF2-40B4-BE49-F238E27FC236}">
                <a16:creationId xmlns:a16="http://schemas.microsoft.com/office/drawing/2014/main" id="{E28F3616-31C9-4063-8D38-BC43EA54FFD2}"/>
              </a:ext>
            </a:extLst>
          </p:cNvPr>
          <p:cNvSpPr>
            <a:spLocks noGrp="1"/>
          </p:cNvSpPr>
          <p:nvPr>
            <p:ph idx="1"/>
          </p:nvPr>
        </p:nvSpPr>
        <p:spPr>
          <a:xfrm>
            <a:off x="838200" y="1825625"/>
            <a:ext cx="5725160" cy="4351338"/>
          </a:xfrm>
        </p:spPr>
        <p:txBody>
          <a:bodyPr/>
          <a:lstStyle/>
          <a:p>
            <a:r>
              <a:rPr lang="en-US" dirty="0"/>
              <a:t>A VSF computational contact model</a:t>
            </a:r>
            <a:r>
              <a:rPr lang="en-US" baseline="30000" dirty="0"/>
              <a:t>6</a:t>
            </a:r>
            <a:r>
              <a:rPr lang="en-US" dirty="0"/>
              <a:t> </a:t>
            </a:r>
          </a:p>
          <a:p>
            <a:pPr lvl="1"/>
            <a:r>
              <a:rPr lang="en-US" dirty="0"/>
              <a:t>replicated energy return and storage properties</a:t>
            </a:r>
          </a:p>
          <a:p>
            <a:pPr lvl="1"/>
            <a:r>
              <a:rPr lang="en-US" dirty="0"/>
              <a:t>predicted the resultant and center of pressure of the ground reaction force under the prosthesis</a:t>
            </a:r>
          </a:p>
          <a:p>
            <a:pPr marL="457200" lvl="1" indent="0">
              <a:buNone/>
            </a:pPr>
            <a:endParaRPr lang="en-US" dirty="0"/>
          </a:p>
          <a:p>
            <a:r>
              <a:rPr lang="en-US" dirty="0"/>
              <a:t>A Variable Stiffness Foot with 2 Keels: </a:t>
            </a:r>
            <a:r>
              <a:rPr lang="en-US" b="1" dirty="0"/>
              <a:t>VSF2K</a:t>
            </a:r>
          </a:p>
        </p:txBody>
      </p:sp>
      <p:sp>
        <p:nvSpPr>
          <p:cNvPr id="6" name="Slide Number Placeholder 5">
            <a:extLst>
              <a:ext uri="{FF2B5EF4-FFF2-40B4-BE49-F238E27FC236}">
                <a16:creationId xmlns:a16="http://schemas.microsoft.com/office/drawing/2014/main" id="{34A5B6F1-D11F-45DC-880A-131FF8CA382B}"/>
              </a:ext>
            </a:extLst>
          </p:cNvPr>
          <p:cNvSpPr>
            <a:spLocks noGrp="1"/>
          </p:cNvSpPr>
          <p:nvPr>
            <p:ph type="sldNum" sz="quarter" idx="12"/>
          </p:nvPr>
        </p:nvSpPr>
        <p:spPr/>
        <p:txBody>
          <a:bodyPr/>
          <a:lstStyle/>
          <a:p>
            <a:fld id="{BD657E71-A795-4BEB-ACEA-55B645E02BE9}" type="slidenum">
              <a:rPr lang="en-US" smtClean="0"/>
              <a:t>15</a:t>
            </a:fld>
            <a:endParaRPr lang="en-US"/>
          </a:p>
        </p:txBody>
      </p:sp>
      <p:sp>
        <p:nvSpPr>
          <p:cNvPr id="12" name="Footer Placeholder 6">
            <a:extLst>
              <a:ext uri="{FF2B5EF4-FFF2-40B4-BE49-F238E27FC236}">
                <a16:creationId xmlns:a16="http://schemas.microsoft.com/office/drawing/2014/main" id="{091B706A-155F-4434-B9B0-5EA286E28B5F}"/>
              </a:ext>
            </a:extLst>
          </p:cNvPr>
          <p:cNvSpPr>
            <a:spLocks noGrp="1"/>
          </p:cNvSpPr>
          <p:nvPr>
            <p:ph type="ftr" sz="quarter" idx="11"/>
          </p:nvPr>
        </p:nvSpPr>
        <p:spPr>
          <a:xfrm>
            <a:off x="330741" y="6310312"/>
            <a:ext cx="9163454" cy="365125"/>
          </a:xfrm>
        </p:spPr>
        <p:txBody>
          <a:bodyPr/>
          <a:lstStyle/>
          <a:p>
            <a:pPr algn="l"/>
            <a:r>
              <a:rPr lang="en-US" dirty="0"/>
              <a:t>VSF computational contact model: McGeehan, Michael A., et al. "A computational gait model with a below-knee amputation and a semi-active variable-stiffness foot prosthesis." Journal of Biomechanical Engineering 143.12 (2021): 124502.</a:t>
            </a:r>
          </a:p>
        </p:txBody>
      </p:sp>
    </p:spTree>
    <p:extLst>
      <p:ext uri="{BB962C8B-B14F-4D97-AF65-F5344CB8AC3E}">
        <p14:creationId xmlns:p14="http://schemas.microsoft.com/office/powerpoint/2010/main" val="2638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8" name="Straight Connector 1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 name="Oval 2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a:xfrm>
            <a:off x="752308" y="73004"/>
            <a:ext cx="3781677" cy="2066537"/>
          </a:xfrm>
          <a:noFill/>
        </p:spPr>
        <p:txBody>
          <a:bodyPr anchor="ctr">
            <a:normAutofit/>
          </a:bodyPr>
          <a:lstStyle/>
          <a:p>
            <a:r>
              <a:rPr lang="en-US" sz="5400" dirty="0">
                <a:latin typeface="+mn-lt"/>
              </a:rPr>
              <a:t>Presentation Overview</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a:xfrm>
            <a:off x="0" y="6309360"/>
            <a:ext cx="640080" cy="548640"/>
          </a:xfrm>
        </p:spPr>
        <p:txBody>
          <a:bodyPr>
            <a:normAutofit/>
          </a:bodyPr>
          <a:lstStyle/>
          <a:p>
            <a:pPr algn="ctr">
              <a:spcAft>
                <a:spcPts val="600"/>
              </a:spcAft>
            </a:pPr>
            <a:fld id="{BD657E71-A795-4BEB-ACEA-55B645E02BE9}" type="slidenum">
              <a:rPr lang="en-US">
                <a:solidFill>
                  <a:schemeClr val="tx1"/>
                </a:solidFill>
              </a:rPr>
              <a:pPr algn="ctr">
                <a:spcAft>
                  <a:spcPts val="600"/>
                </a:spcAft>
              </a:pPr>
              <a:t>16</a:t>
            </a:fld>
            <a:endParaRPr lang="en-US">
              <a:solidFill>
                <a:schemeClr val="tx1"/>
              </a:solidFill>
            </a:endParaRPr>
          </a:p>
        </p:txBody>
      </p:sp>
      <p:pic>
        <p:nvPicPr>
          <p:cNvPr id="38" name="Content Placeholder 37" descr="A picture containing footwear&#10;&#10;Description automatically generated">
            <a:extLst>
              <a:ext uri="{FF2B5EF4-FFF2-40B4-BE49-F238E27FC236}">
                <a16:creationId xmlns:a16="http://schemas.microsoft.com/office/drawing/2014/main" id="{A9CF2EDC-60AD-4EF1-A165-E1E33A03BE6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0160" t="6734" r="19377" b="8282"/>
          <a:stretch/>
        </p:blipFill>
        <p:spPr>
          <a:xfrm>
            <a:off x="8723080" y="2040945"/>
            <a:ext cx="2756145" cy="3383585"/>
          </a:xfrm>
          <a:prstGeom prst="rect">
            <a:avLst/>
          </a:prstGeom>
        </p:spPr>
      </p:pic>
      <p:grpSp>
        <p:nvGrpSpPr>
          <p:cNvPr id="30" name="Group 29">
            <a:extLst>
              <a:ext uri="{FF2B5EF4-FFF2-40B4-BE49-F238E27FC236}">
                <a16:creationId xmlns:a16="http://schemas.microsoft.com/office/drawing/2014/main" id="{9E5D5FF5-50A8-4A48-AA3E-64753218AD1B}"/>
              </a:ext>
            </a:extLst>
          </p:cNvPr>
          <p:cNvGrpSpPr/>
          <p:nvPr/>
        </p:nvGrpSpPr>
        <p:grpSpPr>
          <a:xfrm>
            <a:off x="3958955" y="1616551"/>
            <a:ext cx="6683728" cy="370993"/>
            <a:chOff x="4882880" y="1616551"/>
            <a:chExt cx="6683728" cy="370993"/>
          </a:xfrm>
        </p:grpSpPr>
        <p:grpSp>
          <p:nvGrpSpPr>
            <p:cNvPr id="46" name="Group 45">
              <a:extLst>
                <a:ext uri="{FF2B5EF4-FFF2-40B4-BE49-F238E27FC236}">
                  <a16:creationId xmlns:a16="http://schemas.microsoft.com/office/drawing/2014/main" id="{2D7E2984-ACF1-4F33-BE67-63D62136759A}"/>
                </a:ext>
              </a:extLst>
            </p:cNvPr>
            <p:cNvGrpSpPr/>
            <p:nvPr/>
          </p:nvGrpSpPr>
          <p:grpSpPr>
            <a:xfrm>
              <a:off x="4882880" y="1616551"/>
              <a:ext cx="1543415" cy="359774"/>
              <a:chOff x="0" y="54209"/>
              <a:chExt cx="6253721" cy="359774"/>
            </a:xfrm>
          </p:grpSpPr>
          <p:sp>
            <p:nvSpPr>
              <p:cNvPr id="47" name="Rectangle: Rounded Corners 46">
                <a:extLst>
                  <a:ext uri="{FF2B5EF4-FFF2-40B4-BE49-F238E27FC236}">
                    <a16:creationId xmlns:a16="http://schemas.microsoft.com/office/drawing/2014/main" id="{AE9CDF6C-7F71-4FE6-9DCC-58FC06A67CAF}"/>
                  </a:ext>
                </a:extLst>
              </p:cNvPr>
              <p:cNvSpPr/>
              <p:nvPr/>
            </p:nvSpPr>
            <p:spPr>
              <a:xfrm>
                <a:off x="0" y="54209"/>
                <a:ext cx="6253721" cy="359774"/>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8" name="Rectangle: Rounded Corners 4">
                <a:extLst>
                  <a:ext uri="{FF2B5EF4-FFF2-40B4-BE49-F238E27FC236}">
                    <a16:creationId xmlns:a16="http://schemas.microsoft.com/office/drawing/2014/main" id="{DB72E765-FC78-49C4-A056-B1EE0A7244CD}"/>
                  </a:ext>
                </a:extLst>
              </p:cNvPr>
              <p:cNvSpPr txBox="1"/>
              <p:nvPr/>
            </p:nvSpPr>
            <p:spPr>
              <a:xfrm>
                <a:off x="17563" y="71772"/>
                <a:ext cx="6218595"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Background</a:t>
                </a:r>
              </a:p>
            </p:txBody>
          </p:sp>
        </p:grpSp>
        <p:grpSp>
          <p:nvGrpSpPr>
            <p:cNvPr id="49" name="Group 48">
              <a:extLst>
                <a:ext uri="{FF2B5EF4-FFF2-40B4-BE49-F238E27FC236}">
                  <a16:creationId xmlns:a16="http://schemas.microsoft.com/office/drawing/2014/main" id="{727CF2D4-122A-4971-9DA7-0EC9EE19934F}"/>
                </a:ext>
              </a:extLst>
            </p:cNvPr>
            <p:cNvGrpSpPr/>
            <p:nvPr/>
          </p:nvGrpSpPr>
          <p:grpSpPr>
            <a:xfrm>
              <a:off x="7246047" y="1627770"/>
              <a:ext cx="1345238" cy="359774"/>
              <a:chOff x="0" y="1438635"/>
              <a:chExt cx="6253721" cy="359774"/>
            </a:xfrm>
          </p:grpSpPr>
          <p:sp>
            <p:nvSpPr>
              <p:cNvPr id="50" name="Rectangle: Rounded Corners 49">
                <a:extLst>
                  <a:ext uri="{FF2B5EF4-FFF2-40B4-BE49-F238E27FC236}">
                    <a16:creationId xmlns:a16="http://schemas.microsoft.com/office/drawing/2014/main" id="{832E80D0-9629-4C9C-ACD5-AF89A2877E5A}"/>
                  </a:ext>
                </a:extLst>
              </p:cNvPr>
              <p:cNvSpPr/>
              <p:nvPr/>
            </p:nvSpPr>
            <p:spPr>
              <a:xfrm>
                <a:off x="0" y="1438635"/>
                <a:ext cx="6253721" cy="359774"/>
              </a:xfrm>
              <a:prstGeom prst="roundRect">
                <a:avLst/>
              </a:prstGeom>
            </p:spPr>
            <p:style>
              <a:lnRef idx="2">
                <a:schemeClr val="lt1">
                  <a:hueOff val="0"/>
                  <a:satOff val="0"/>
                  <a:lumOff val="0"/>
                  <a:alphaOff val="0"/>
                </a:schemeClr>
              </a:lnRef>
              <a:fillRef idx="1">
                <a:schemeClr val="accent5">
                  <a:hueOff val="-2252848"/>
                  <a:satOff val="-5806"/>
                  <a:lumOff val="-3922"/>
                  <a:alphaOff val="0"/>
                </a:schemeClr>
              </a:fillRef>
              <a:effectRef idx="0">
                <a:schemeClr val="accent5">
                  <a:hueOff val="-2252848"/>
                  <a:satOff val="-5806"/>
                  <a:lumOff val="-3922"/>
                  <a:alphaOff val="0"/>
                </a:schemeClr>
              </a:effectRef>
              <a:fontRef idx="minor">
                <a:schemeClr val="lt1"/>
              </a:fontRef>
            </p:style>
          </p:sp>
          <p:sp>
            <p:nvSpPr>
              <p:cNvPr id="51" name="Rectangle: Rounded Corners 4">
                <a:extLst>
                  <a:ext uri="{FF2B5EF4-FFF2-40B4-BE49-F238E27FC236}">
                    <a16:creationId xmlns:a16="http://schemas.microsoft.com/office/drawing/2014/main" id="{0567A5A6-A2ED-4DBC-892F-121BA2278211}"/>
                  </a:ext>
                </a:extLst>
              </p:cNvPr>
              <p:cNvSpPr txBox="1"/>
              <p:nvPr/>
            </p:nvSpPr>
            <p:spPr>
              <a:xfrm>
                <a:off x="17563" y="1456198"/>
                <a:ext cx="6218595"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Past Work</a:t>
                </a:r>
              </a:p>
            </p:txBody>
          </p:sp>
        </p:grpSp>
        <p:grpSp>
          <p:nvGrpSpPr>
            <p:cNvPr id="52" name="Group 51">
              <a:extLst>
                <a:ext uri="{FF2B5EF4-FFF2-40B4-BE49-F238E27FC236}">
                  <a16:creationId xmlns:a16="http://schemas.microsoft.com/office/drawing/2014/main" id="{2846860C-9C21-4382-BFD1-FD1D088A3515}"/>
                </a:ext>
              </a:extLst>
            </p:cNvPr>
            <p:cNvGrpSpPr/>
            <p:nvPr/>
          </p:nvGrpSpPr>
          <p:grpSpPr>
            <a:xfrm>
              <a:off x="9303521" y="1627770"/>
              <a:ext cx="2263087" cy="359774"/>
              <a:chOff x="0" y="2823060"/>
              <a:chExt cx="6253721" cy="359774"/>
            </a:xfrm>
          </p:grpSpPr>
          <p:sp>
            <p:nvSpPr>
              <p:cNvPr id="53" name="Rectangle: Rounded Corners 52">
                <a:extLst>
                  <a:ext uri="{FF2B5EF4-FFF2-40B4-BE49-F238E27FC236}">
                    <a16:creationId xmlns:a16="http://schemas.microsoft.com/office/drawing/2014/main" id="{33362A0A-60CF-4135-AA3C-E4C12FE28489}"/>
                  </a:ext>
                </a:extLst>
              </p:cNvPr>
              <p:cNvSpPr/>
              <p:nvPr/>
            </p:nvSpPr>
            <p:spPr>
              <a:xfrm>
                <a:off x="0" y="2823060"/>
                <a:ext cx="6253721" cy="359774"/>
              </a:xfrm>
              <a:prstGeom prst="roundRect">
                <a:avLst/>
              </a:prstGeom>
            </p:spPr>
            <p:style>
              <a:lnRef idx="2">
                <a:schemeClr val="lt1">
                  <a:hueOff val="0"/>
                  <a:satOff val="0"/>
                  <a:lumOff val="0"/>
                  <a:alphaOff val="0"/>
                </a:schemeClr>
              </a:lnRef>
              <a:fillRef idx="1">
                <a:schemeClr val="accent5">
                  <a:hueOff val="-4505695"/>
                  <a:satOff val="-11613"/>
                  <a:lumOff val="-7843"/>
                  <a:alphaOff val="0"/>
                </a:schemeClr>
              </a:fillRef>
              <a:effectRef idx="0">
                <a:schemeClr val="accent5">
                  <a:hueOff val="-4505695"/>
                  <a:satOff val="-11613"/>
                  <a:lumOff val="-7843"/>
                  <a:alphaOff val="0"/>
                </a:schemeClr>
              </a:effectRef>
              <a:fontRef idx="minor">
                <a:schemeClr val="lt1"/>
              </a:fontRef>
            </p:style>
          </p:sp>
          <p:sp>
            <p:nvSpPr>
              <p:cNvPr id="54" name="Rectangle: Rounded Corners 4">
                <a:extLst>
                  <a:ext uri="{FF2B5EF4-FFF2-40B4-BE49-F238E27FC236}">
                    <a16:creationId xmlns:a16="http://schemas.microsoft.com/office/drawing/2014/main" id="{48518B42-6977-46BC-ACB7-EE21431CF9C2}"/>
                  </a:ext>
                </a:extLst>
              </p:cNvPr>
              <p:cNvSpPr txBox="1"/>
              <p:nvPr/>
            </p:nvSpPr>
            <p:spPr>
              <a:xfrm>
                <a:off x="17564" y="2840623"/>
                <a:ext cx="6218596"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Current and Future Work</a:t>
                </a:r>
              </a:p>
            </p:txBody>
          </p:sp>
        </p:grpSp>
        <p:sp>
          <p:nvSpPr>
            <p:cNvPr id="22" name="Arrow: Right 21">
              <a:extLst>
                <a:ext uri="{FF2B5EF4-FFF2-40B4-BE49-F238E27FC236}">
                  <a16:creationId xmlns:a16="http://schemas.microsoft.com/office/drawing/2014/main" id="{9F371F24-9C8A-4232-A1D8-76E9C7D0173A}"/>
                </a:ext>
              </a:extLst>
            </p:cNvPr>
            <p:cNvSpPr/>
            <p:nvPr/>
          </p:nvSpPr>
          <p:spPr>
            <a:xfrm>
              <a:off x="6562832" y="1713367"/>
              <a:ext cx="514322" cy="179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2ED94FF9-0FF0-4CCD-A0CD-8E924768D947}"/>
                </a:ext>
              </a:extLst>
            </p:cNvPr>
            <p:cNvSpPr/>
            <p:nvPr/>
          </p:nvSpPr>
          <p:spPr>
            <a:xfrm>
              <a:off x="8684950" y="1713367"/>
              <a:ext cx="514322" cy="179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47069393-D92E-4F25-A72A-43B2920C76C3}"/>
              </a:ext>
            </a:extLst>
          </p:cNvPr>
          <p:cNvGrpSpPr/>
          <p:nvPr/>
        </p:nvGrpSpPr>
        <p:grpSpPr>
          <a:xfrm>
            <a:off x="9365885" y="5542502"/>
            <a:ext cx="1893654" cy="1144530"/>
            <a:chOff x="0" y="3182834"/>
            <a:chExt cx="6253721" cy="1459350"/>
          </a:xfrm>
        </p:grpSpPr>
        <p:sp>
          <p:nvSpPr>
            <p:cNvPr id="63" name="Rectangle 62">
              <a:extLst>
                <a:ext uri="{FF2B5EF4-FFF2-40B4-BE49-F238E27FC236}">
                  <a16:creationId xmlns:a16="http://schemas.microsoft.com/office/drawing/2014/main" id="{C7544E70-AD29-4D46-B519-23BB1B16F39D}"/>
                </a:ext>
              </a:extLst>
            </p:cNvPr>
            <p:cNvSpPr/>
            <p:nvPr/>
          </p:nvSpPr>
          <p:spPr>
            <a:xfrm>
              <a:off x="0" y="3182834"/>
              <a:ext cx="6253721" cy="1459350"/>
            </a:xfrm>
            <a:prstGeom prst="rect">
              <a:avLst/>
            </a:prstGeom>
            <a:ln w="19050">
              <a:solidFill>
                <a:schemeClr val="bg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TextBox 63">
              <a:extLst>
                <a:ext uri="{FF2B5EF4-FFF2-40B4-BE49-F238E27FC236}">
                  <a16:creationId xmlns:a16="http://schemas.microsoft.com/office/drawing/2014/main" id="{41CF6D20-ADB6-4374-8086-7F5C4F64871B}"/>
                </a:ext>
              </a:extLst>
            </p:cNvPr>
            <p:cNvSpPr txBox="1"/>
            <p:nvPr/>
          </p:nvSpPr>
          <p:spPr>
            <a:xfrm>
              <a:off x="0" y="3182834"/>
              <a:ext cx="6253721" cy="1459350"/>
            </a:xfrm>
            <a:prstGeom prst="rect">
              <a:avLst/>
            </a:prstGeom>
            <a:ln w="19050">
              <a:solidFill>
                <a:schemeClr val="bg2"/>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8556" tIns="19050" rIns="106680" bIns="19050" numCol="1" spcCol="1270" anchor="ctr" anchorCtr="0">
              <a:noAutofit/>
            </a:bodyPr>
            <a:lstStyle/>
            <a:p>
              <a:pPr marL="114300" lvl="1" indent="-114300" algn="l" defTabSz="533400">
                <a:lnSpc>
                  <a:spcPct val="90000"/>
                </a:lnSpc>
                <a:spcBef>
                  <a:spcPct val="0"/>
                </a:spcBef>
                <a:spcAft>
                  <a:spcPct val="20000"/>
                </a:spcAft>
                <a:buChar char="•"/>
              </a:pPr>
              <a:r>
                <a:rPr lang="en-US" sz="1200" kern="1200" dirty="0"/>
                <a:t>Objective</a:t>
              </a:r>
            </a:p>
            <a:p>
              <a:pPr marL="114300" lvl="1" indent="-114300" algn="l" defTabSz="533400">
                <a:lnSpc>
                  <a:spcPct val="90000"/>
                </a:lnSpc>
                <a:spcBef>
                  <a:spcPct val="0"/>
                </a:spcBef>
                <a:spcAft>
                  <a:spcPct val="20000"/>
                </a:spcAft>
                <a:buChar char="•"/>
              </a:pPr>
              <a:r>
                <a:rPr lang="en-US" sz="1200" kern="1200" dirty="0"/>
                <a:t>Aims and Methods</a:t>
              </a:r>
            </a:p>
            <a:p>
              <a:pPr marL="114300" lvl="1" indent="-114300" algn="l" defTabSz="533400">
                <a:lnSpc>
                  <a:spcPct val="90000"/>
                </a:lnSpc>
                <a:spcBef>
                  <a:spcPct val="0"/>
                </a:spcBef>
                <a:spcAft>
                  <a:spcPct val="20000"/>
                </a:spcAft>
                <a:buChar char="•"/>
              </a:pPr>
              <a:r>
                <a:rPr lang="en-US" sz="1200" kern="1200" dirty="0"/>
                <a:t>Timeline</a:t>
              </a:r>
            </a:p>
            <a:p>
              <a:pPr marL="114300" lvl="1" indent="-114300" algn="l" defTabSz="533400">
                <a:lnSpc>
                  <a:spcPct val="90000"/>
                </a:lnSpc>
                <a:spcBef>
                  <a:spcPct val="0"/>
                </a:spcBef>
                <a:spcAft>
                  <a:spcPct val="20000"/>
                </a:spcAft>
                <a:buChar char="•"/>
              </a:pPr>
              <a:r>
                <a:rPr lang="en-US" sz="1200" kern="1200" dirty="0"/>
                <a:t>Impact of Proposed Work</a:t>
              </a:r>
            </a:p>
          </p:txBody>
        </p:sp>
      </p:grpSp>
    </p:spTree>
    <p:extLst>
      <p:ext uri="{BB962C8B-B14F-4D97-AF65-F5344CB8AC3E}">
        <p14:creationId xmlns:p14="http://schemas.microsoft.com/office/powerpoint/2010/main" val="6991690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08B1-9590-42AD-B98F-1369103EE133}"/>
              </a:ext>
            </a:extLst>
          </p:cNvPr>
          <p:cNvSpPr>
            <a:spLocks noGrp="1"/>
          </p:cNvSpPr>
          <p:nvPr>
            <p:ph type="title"/>
          </p:nvPr>
        </p:nvSpPr>
        <p:spPr>
          <a:xfrm>
            <a:off x="838201" y="365125"/>
            <a:ext cx="6598920" cy="1325563"/>
          </a:xfrm>
        </p:spPr>
        <p:txBody>
          <a:bodyPr/>
          <a:lstStyle/>
          <a:p>
            <a:r>
              <a:rPr lang="en-US" dirty="0"/>
              <a:t>Current and Future Work: Two-Axis aDaptable Ankle</a:t>
            </a:r>
          </a:p>
        </p:txBody>
      </p:sp>
      <p:sp>
        <p:nvSpPr>
          <p:cNvPr id="7" name="Content Placeholder 6">
            <a:extLst>
              <a:ext uri="{FF2B5EF4-FFF2-40B4-BE49-F238E27FC236}">
                <a16:creationId xmlns:a16="http://schemas.microsoft.com/office/drawing/2014/main" id="{3A4A876F-2D17-431F-B4F7-FF86C9D9E6D8}"/>
              </a:ext>
            </a:extLst>
          </p:cNvPr>
          <p:cNvSpPr>
            <a:spLocks noGrp="1"/>
          </p:cNvSpPr>
          <p:nvPr>
            <p:ph idx="1"/>
          </p:nvPr>
        </p:nvSpPr>
        <p:spPr>
          <a:xfrm>
            <a:off x="838199" y="1825625"/>
            <a:ext cx="6626470" cy="4351338"/>
          </a:xfrm>
        </p:spPr>
        <p:txBody>
          <a:bodyPr>
            <a:normAutofit/>
          </a:bodyPr>
          <a:lstStyle/>
          <a:p>
            <a:r>
              <a:rPr lang="en-US" sz="3200" dirty="0"/>
              <a:t>The Two Axis aDaptable Ankle (TADA) is a semi-active ankle prosthesis</a:t>
            </a:r>
          </a:p>
          <a:p>
            <a:pPr marL="0" indent="0">
              <a:buNone/>
            </a:pPr>
            <a:endParaRPr lang="en-US" sz="3200" dirty="0"/>
          </a:p>
          <a:p>
            <a:pPr lvl="1"/>
            <a:r>
              <a:rPr lang="en-US" sz="2800" dirty="0"/>
              <a:t>independently modulate two axes of ankle angles (±10°, sagittal and frontal) </a:t>
            </a:r>
          </a:p>
          <a:p>
            <a:pPr lvl="1"/>
            <a:r>
              <a:rPr lang="en-US" sz="2800" dirty="0"/>
              <a:t>prevent rotations of the attached foot when the motor shaft is not moving</a:t>
            </a:r>
          </a:p>
        </p:txBody>
      </p:sp>
      <p:pic>
        <p:nvPicPr>
          <p:cNvPr id="3" name="PXL_20211025_173437134">
            <a:hlinkClick r:id="" action="ppaction://media"/>
            <a:extLst>
              <a:ext uri="{FF2B5EF4-FFF2-40B4-BE49-F238E27FC236}">
                <a16:creationId xmlns:a16="http://schemas.microsoft.com/office/drawing/2014/main" id="{5918B4F5-FE38-4AAF-84FC-FA18B3D5C4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33580" y="-10758"/>
            <a:ext cx="3857625" cy="6858000"/>
          </a:xfrm>
          <a:prstGeom prst="rect">
            <a:avLst/>
          </a:prstGeom>
        </p:spPr>
      </p:pic>
      <p:sp>
        <p:nvSpPr>
          <p:cNvPr id="4" name="Slide Number Placeholder 3">
            <a:extLst>
              <a:ext uri="{FF2B5EF4-FFF2-40B4-BE49-F238E27FC236}">
                <a16:creationId xmlns:a16="http://schemas.microsoft.com/office/drawing/2014/main" id="{E2926601-8645-4DC0-9086-60A6CA097C04}"/>
              </a:ext>
            </a:extLst>
          </p:cNvPr>
          <p:cNvSpPr>
            <a:spLocks noGrp="1"/>
          </p:cNvSpPr>
          <p:nvPr>
            <p:ph type="sldNum" sz="quarter" idx="12"/>
          </p:nvPr>
        </p:nvSpPr>
        <p:spPr/>
        <p:txBody>
          <a:bodyPr/>
          <a:lstStyle/>
          <a:p>
            <a:fld id="{BD657E71-A795-4BEB-ACEA-55B645E02BE9}" type="slidenum">
              <a:rPr lang="en-US" smtClean="0"/>
              <a:t>17</a:t>
            </a:fld>
            <a:endParaRPr lang="en-US"/>
          </a:p>
        </p:txBody>
      </p:sp>
      <p:pic>
        <p:nvPicPr>
          <p:cNvPr id="6" name="Picture 5">
            <a:extLst>
              <a:ext uri="{FF2B5EF4-FFF2-40B4-BE49-F238E27FC236}">
                <a16:creationId xmlns:a16="http://schemas.microsoft.com/office/drawing/2014/main" id="{7BECE453-90EF-4913-BC0C-ECB816C1037C}"/>
              </a:ext>
            </a:extLst>
          </p:cNvPr>
          <p:cNvPicPr>
            <a:picLocks noChangeAspect="1"/>
          </p:cNvPicPr>
          <p:nvPr/>
        </p:nvPicPr>
        <p:blipFill rotWithShape="1">
          <a:blip r:embed="rId6">
            <a:extLst>
              <a:ext uri="{28A0092B-C50C-407E-A947-70E740481C1C}">
                <a14:useLocalDpi xmlns:a14="http://schemas.microsoft.com/office/drawing/2010/main" val="0"/>
              </a:ext>
            </a:extLst>
          </a:blip>
          <a:srcRect l="27589" r="13026" b="16691"/>
          <a:stretch/>
        </p:blipFill>
        <p:spPr>
          <a:xfrm>
            <a:off x="7604911" y="402437"/>
            <a:ext cx="4482314" cy="4855363"/>
          </a:xfrm>
          <a:prstGeom prst="rect">
            <a:avLst/>
          </a:prstGeom>
        </p:spPr>
      </p:pic>
    </p:spTree>
    <p:extLst>
      <p:ext uri="{BB962C8B-B14F-4D97-AF65-F5344CB8AC3E}">
        <p14:creationId xmlns:p14="http://schemas.microsoft.com/office/powerpoint/2010/main" val="200464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md type="call" cmd="stop">
                                      <p:cBhvr>
                                        <p:cTn id="7" dur="1">
                                          <p:stCondLst>
                                            <p:cond delay="0"/>
                                          </p:stCondLst>
                                        </p:cTn>
                                        <p:tgtEl>
                                          <p:spTgt spid="3"/>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49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7" fill="hold" display="0">
                  <p:stCondLst>
                    <p:cond delay="indefinite"/>
                  </p:stCondLst>
                </p:cTn>
                <p:tgtEl>
                  <p:spTgt spid="3"/>
                </p:tgtEl>
              </p:cMediaNode>
            </p:video>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08B1-9590-42AD-B98F-1369103EE133}"/>
              </a:ext>
            </a:extLst>
          </p:cNvPr>
          <p:cNvSpPr>
            <a:spLocks noGrp="1"/>
          </p:cNvSpPr>
          <p:nvPr>
            <p:ph type="title"/>
          </p:nvPr>
        </p:nvSpPr>
        <p:spPr/>
        <p:txBody>
          <a:bodyPr/>
          <a:lstStyle/>
          <a:p>
            <a:r>
              <a:rPr lang="en-US" dirty="0"/>
              <a:t>Current and Future Work: Instrumentation</a:t>
            </a:r>
          </a:p>
        </p:txBody>
      </p:sp>
      <p:sp>
        <p:nvSpPr>
          <p:cNvPr id="7" name="Content Placeholder 6">
            <a:extLst>
              <a:ext uri="{FF2B5EF4-FFF2-40B4-BE49-F238E27FC236}">
                <a16:creationId xmlns:a16="http://schemas.microsoft.com/office/drawing/2014/main" id="{3A4A876F-2D17-431F-B4F7-FF86C9D9E6D8}"/>
              </a:ext>
            </a:extLst>
          </p:cNvPr>
          <p:cNvSpPr>
            <a:spLocks noGrp="1"/>
          </p:cNvSpPr>
          <p:nvPr>
            <p:ph idx="1"/>
          </p:nvPr>
        </p:nvSpPr>
        <p:spPr>
          <a:xfrm>
            <a:off x="838199" y="1825625"/>
            <a:ext cx="4730497" cy="4351338"/>
          </a:xfrm>
        </p:spPr>
        <p:txBody>
          <a:bodyPr>
            <a:normAutofit fontScale="92500" lnSpcReduction="10000"/>
          </a:bodyPr>
          <a:lstStyle/>
          <a:p>
            <a:pPr marL="0" indent="0">
              <a:buNone/>
            </a:pPr>
            <a:r>
              <a:rPr lang="en-US" sz="3200" dirty="0"/>
              <a:t>TADA-specific</a:t>
            </a:r>
          </a:p>
          <a:p>
            <a:r>
              <a:rPr lang="en-US" dirty="0"/>
              <a:t>Load cell</a:t>
            </a:r>
          </a:p>
          <a:p>
            <a:r>
              <a:rPr lang="en-US" dirty="0"/>
              <a:t>Motors with position sensors</a:t>
            </a:r>
          </a:p>
          <a:p>
            <a:r>
              <a:rPr lang="en-US" dirty="0"/>
              <a:t>Wedge mechanism</a:t>
            </a:r>
          </a:p>
          <a:p>
            <a:r>
              <a:rPr lang="en-US" dirty="0"/>
              <a:t>Foot and IMU</a:t>
            </a:r>
          </a:p>
          <a:p>
            <a:endParaRPr lang="en-US" dirty="0"/>
          </a:p>
          <a:p>
            <a:pPr marL="0" indent="0">
              <a:buNone/>
            </a:pPr>
            <a:r>
              <a:rPr lang="en-US" sz="3200" dirty="0"/>
              <a:t>Body-specific</a:t>
            </a:r>
          </a:p>
          <a:p>
            <a:r>
              <a:rPr lang="en-US" dirty="0"/>
              <a:t>Xsens IMU suit</a:t>
            </a:r>
          </a:p>
          <a:p>
            <a:r>
              <a:rPr lang="en-US" dirty="0"/>
              <a:t>Motion capture and force plate</a:t>
            </a:r>
          </a:p>
        </p:txBody>
      </p:sp>
      <p:sp>
        <p:nvSpPr>
          <p:cNvPr id="4" name="Slide Number Placeholder 3">
            <a:extLst>
              <a:ext uri="{FF2B5EF4-FFF2-40B4-BE49-F238E27FC236}">
                <a16:creationId xmlns:a16="http://schemas.microsoft.com/office/drawing/2014/main" id="{E2926601-8645-4DC0-9086-60A6CA097C04}"/>
              </a:ext>
            </a:extLst>
          </p:cNvPr>
          <p:cNvSpPr>
            <a:spLocks noGrp="1"/>
          </p:cNvSpPr>
          <p:nvPr>
            <p:ph type="sldNum" sz="quarter" idx="12"/>
          </p:nvPr>
        </p:nvSpPr>
        <p:spPr/>
        <p:txBody>
          <a:bodyPr/>
          <a:lstStyle/>
          <a:p>
            <a:fld id="{BD657E71-A795-4BEB-ACEA-55B645E02BE9}" type="slidenum">
              <a:rPr lang="en-US" smtClean="0"/>
              <a:t>18</a:t>
            </a:fld>
            <a:endParaRPr lang="en-US"/>
          </a:p>
        </p:txBody>
      </p:sp>
      <p:grpSp>
        <p:nvGrpSpPr>
          <p:cNvPr id="32" name="Group 31">
            <a:extLst>
              <a:ext uri="{FF2B5EF4-FFF2-40B4-BE49-F238E27FC236}">
                <a16:creationId xmlns:a16="http://schemas.microsoft.com/office/drawing/2014/main" id="{06479678-81B4-442A-A9E1-766579587BBD}"/>
              </a:ext>
            </a:extLst>
          </p:cNvPr>
          <p:cNvGrpSpPr/>
          <p:nvPr/>
        </p:nvGrpSpPr>
        <p:grpSpPr>
          <a:xfrm>
            <a:off x="7337350" y="1386808"/>
            <a:ext cx="2657016" cy="5506361"/>
            <a:chOff x="6128869" y="180972"/>
            <a:chExt cx="2657016" cy="5506361"/>
          </a:xfrm>
        </p:grpSpPr>
        <p:pic>
          <p:nvPicPr>
            <p:cNvPr id="18" name="Content Placeholder 4">
              <a:extLst>
                <a:ext uri="{FF2B5EF4-FFF2-40B4-BE49-F238E27FC236}">
                  <a16:creationId xmlns:a16="http://schemas.microsoft.com/office/drawing/2014/main" id="{B45EDD53-02BB-4A81-9946-453536CC6B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816" t="21003" b="23639"/>
            <a:stretch/>
          </p:blipFill>
          <p:spPr>
            <a:xfrm rot="16200000">
              <a:off x="4704196" y="1605645"/>
              <a:ext cx="5506361" cy="2657016"/>
            </a:xfrm>
            <a:prstGeom prst="rect">
              <a:avLst/>
            </a:prstGeom>
          </p:spPr>
        </p:pic>
        <p:grpSp>
          <p:nvGrpSpPr>
            <p:cNvPr id="19" name="Group 18">
              <a:extLst>
                <a:ext uri="{FF2B5EF4-FFF2-40B4-BE49-F238E27FC236}">
                  <a16:creationId xmlns:a16="http://schemas.microsoft.com/office/drawing/2014/main" id="{616E4D5B-3BF8-4B1D-8DFF-EC72C973E218}"/>
                </a:ext>
              </a:extLst>
            </p:cNvPr>
            <p:cNvGrpSpPr/>
            <p:nvPr/>
          </p:nvGrpSpPr>
          <p:grpSpPr>
            <a:xfrm>
              <a:off x="6286032" y="441663"/>
              <a:ext cx="2218020" cy="5208686"/>
              <a:chOff x="6286032" y="441663"/>
              <a:chExt cx="2218020" cy="5208686"/>
            </a:xfrm>
          </p:grpSpPr>
          <p:grpSp>
            <p:nvGrpSpPr>
              <p:cNvPr id="20" name="Group 19">
                <a:extLst>
                  <a:ext uri="{FF2B5EF4-FFF2-40B4-BE49-F238E27FC236}">
                    <a16:creationId xmlns:a16="http://schemas.microsoft.com/office/drawing/2014/main" id="{44BFB243-2819-42B5-8ED1-059EA8BB1F38}"/>
                  </a:ext>
                </a:extLst>
              </p:cNvPr>
              <p:cNvGrpSpPr/>
              <p:nvPr/>
            </p:nvGrpSpPr>
            <p:grpSpPr>
              <a:xfrm>
                <a:off x="6286032" y="1027909"/>
                <a:ext cx="2218020" cy="4622440"/>
                <a:chOff x="6286032" y="1027909"/>
                <a:chExt cx="2218020" cy="4622440"/>
              </a:xfrm>
            </p:grpSpPr>
            <p:sp>
              <p:nvSpPr>
                <p:cNvPr id="22" name="Oval 21">
                  <a:extLst>
                    <a:ext uri="{FF2B5EF4-FFF2-40B4-BE49-F238E27FC236}">
                      <a16:creationId xmlns:a16="http://schemas.microsoft.com/office/drawing/2014/main" id="{BA6D48D7-B3C0-4262-8AC7-55024C31FEAE}"/>
                    </a:ext>
                  </a:extLst>
                </p:cNvPr>
                <p:cNvSpPr/>
                <p:nvPr/>
              </p:nvSpPr>
              <p:spPr>
                <a:xfrm>
                  <a:off x="6419850" y="1027909"/>
                  <a:ext cx="352425" cy="361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3E6F773-DCCD-45CF-81FF-220B91889298}"/>
                    </a:ext>
                  </a:extLst>
                </p:cNvPr>
                <p:cNvSpPr/>
                <p:nvPr/>
              </p:nvSpPr>
              <p:spPr>
                <a:xfrm>
                  <a:off x="6286032" y="2256122"/>
                  <a:ext cx="381002" cy="8490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C189F0B-16DD-4A94-BCA7-1EB9D6F8BE94}"/>
                    </a:ext>
                  </a:extLst>
                </p:cNvPr>
                <p:cNvSpPr/>
                <p:nvPr/>
              </p:nvSpPr>
              <p:spPr>
                <a:xfrm>
                  <a:off x="8123050" y="2254083"/>
                  <a:ext cx="381002" cy="8490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7FED5BB-31C0-4C68-B7EB-9E097AB38E9D}"/>
                    </a:ext>
                  </a:extLst>
                </p:cNvPr>
                <p:cNvSpPr/>
                <p:nvPr/>
              </p:nvSpPr>
              <p:spPr>
                <a:xfrm>
                  <a:off x="8088576" y="1078081"/>
                  <a:ext cx="352425" cy="361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BE1B014-2021-483E-AD0E-1674BA289C44}"/>
                    </a:ext>
                  </a:extLst>
                </p:cNvPr>
                <p:cNvSpPr/>
                <p:nvPr/>
              </p:nvSpPr>
              <p:spPr>
                <a:xfrm>
                  <a:off x="7812481" y="3026183"/>
                  <a:ext cx="352425" cy="361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370412-F6B3-4E96-A073-DECA04732DA4}"/>
                    </a:ext>
                  </a:extLst>
                </p:cNvPr>
                <p:cNvSpPr/>
                <p:nvPr/>
              </p:nvSpPr>
              <p:spPr>
                <a:xfrm>
                  <a:off x="6667034" y="3112650"/>
                  <a:ext cx="352425" cy="361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5640C51-EAFB-4A41-BB8A-3C47235CB4C6}"/>
                    </a:ext>
                  </a:extLst>
                </p:cNvPr>
                <p:cNvSpPr/>
                <p:nvPr/>
              </p:nvSpPr>
              <p:spPr>
                <a:xfrm>
                  <a:off x="7004024" y="4057113"/>
                  <a:ext cx="352425" cy="361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79E85C1-E8C7-4D5C-AB01-111DC75DD512}"/>
                    </a:ext>
                  </a:extLst>
                </p:cNvPr>
                <p:cNvSpPr/>
                <p:nvPr/>
              </p:nvSpPr>
              <p:spPr>
                <a:xfrm>
                  <a:off x="7542529" y="4114888"/>
                  <a:ext cx="352425" cy="361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418EEE2-922E-44C1-B367-CF1DB179E506}"/>
                    </a:ext>
                  </a:extLst>
                </p:cNvPr>
                <p:cNvSpPr/>
                <p:nvPr/>
              </p:nvSpPr>
              <p:spPr>
                <a:xfrm>
                  <a:off x="6738937" y="5288399"/>
                  <a:ext cx="352425" cy="361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F09FDBB-285D-4ADE-913A-07F488501640}"/>
                    </a:ext>
                  </a:extLst>
                </p:cNvPr>
                <p:cNvSpPr/>
                <p:nvPr/>
              </p:nvSpPr>
              <p:spPr>
                <a:xfrm>
                  <a:off x="7701430" y="5107424"/>
                  <a:ext cx="352425" cy="361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a:extLst>
                  <a:ext uri="{FF2B5EF4-FFF2-40B4-BE49-F238E27FC236}">
                    <a16:creationId xmlns:a16="http://schemas.microsoft.com/office/drawing/2014/main" id="{FEECA00F-AF9C-49ED-B4AB-7B70FD96270E}"/>
                  </a:ext>
                </a:extLst>
              </p:cNvPr>
              <p:cNvSpPr/>
              <p:nvPr/>
            </p:nvSpPr>
            <p:spPr>
              <a:xfrm>
                <a:off x="7104952" y="441663"/>
                <a:ext cx="352425" cy="361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098" name="Picture 2" descr="MVN Animate">
            <a:extLst>
              <a:ext uri="{FF2B5EF4-FFF2-40B4-BE49-F238E27FC236}">
                <a16:creationId xmlns:a16="http://schemas.microsoft.com/office/drawing/2014/main" id="{3F435F66-FCA5-4B5D-A07F-6E96D6C80E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9356" y="2278456"/>
            <a:ext cx="5354444" cy="3014979"/>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BB0BF316-27F7-4953-B33A-F168F0039262}"/>
              </a:ext>
            </a:extLst>
          </p:cNvPr>
          <p:cNvGrpSpPr/>
          <p:nvPr/>
        </p:nvGrpSpPr>
        <p:grpSpPr>
          <a:xfrm>
            <a:off x="7159730" y="1552840"/>
            <a:ext cx="2822470" cy="4686121"/>
            <a:chOff x="7159730" y="1552840"/>
            <a:chExt cx="2822470" cy="4686121"/>
          </a:xfrm>
        </p:grpSpPr>
        <p:grpSp>
          <p:nvGrpSpPr>
            <p:cNvPr id="17" name="Group 16">
              <a:extLst>
                <a:ext uri="{FF2B5EF4-FFF2-40B4-BE49-F238E27FC236}">
                  <a16:creationId xmlns:a16="http://schemas.microsoft.com/office/drawing/2014/main" id="{62BDF8D5-2291-40B1-A963-5ACCDA1B29C3}"/>
                </a:ext>
              </a:extLst>
            </p:cNvPr>
            <p:cNvGrpSpPr/>
            <p:nvPr/>
          </p:nvGrpSpPr>
          <p:grpSpPr>
            <a:xfrm>
              <a:off x="7159730" y="1552840"/>
              <a:ext cx="2822470" cy="4686121"/>
              <a:chOff x="3245418" y="-3748196"/>
              <a:chExt cx="7708333" cy="9925159"/>
            </a:xfrm>
          </p:grpSpPr>
          <p:pic>
            <p:nvPicPr>
              <p:cNvPr id="13" name="Picture 12">
                <a:extLst>
                  <a:ext uri="{FF2B5EF4-FFF2-40B4-BE49-F238E27FC236}">
                    <a16:creationId xmlns:a16="http://schemas.microsoft.com/office/drawing/2014/main" id="{149E237E-41F8-421F-A23A-27EBB29737A2}"/>
                  </a:ext>
                </a:extLst>
              </p:cNvPr>
              <p:cNvPicPr>
                <a:picLocks noChangeAspect="1"/>
              </p:cNvPicPr>
              <p:nvPr/>
            </p:nvPicPr>
            <p:blipFill rotWithShape="1">
              <a:blip r:embed="rId5">
                <a:extLst>
                  <a:ext uri="{28A0092B-C50C-407E-A947-70E740481C1C}">
                    <a14:useLocalDpi xmlns:a14="http://schemas.microsoft.com/office/drawing/2010/main" val="0"/>
                  </a:ext>
                </a:extLst>
              </a:blip>
              <a:srcRect l="36117" t="11970" r="13026" b="16692"/>
              <a:stretch/>
            </p:blipFill>
            <p:spPr>
              <a:xfrm>
                <a:off x="3245418" y="-2172140"/>
                <a:ext cx="7708333" cy="8349103"/>
              </a:xfrm>
              <a:prstGeom prst="rect">
                <a:avLst/>
              </a:prstGeom>
            </p:spPr>
          </p:pic>
          <p:pic>
            <p:nvPicPr>
              <p:cNvPr id="16" name="Picture 15">
                <a:extLst>
                  <a:ext uri="{FF2B5EF4-FFF2-40B4-BE49-F238E27FC236}">
                    <a16:creationId xmlns:a16="http://schemas.microsoft.com/office/drawing/2014/main" id="{D43435C6-35FB-40B0-B17A-5568314EB68F}"/>
                  </a:ext>
                </a:extLst>
              </p:cNvPr>
              <p:cNvPicPr>
                <a:picLocks noChangeAspect="1"/>
              </p:cNvPicPr>
              <p:nvPr/>
            </p:nvPicPr>
            <p:blipFill>
              <a:blip r:embed="rId6"/>
              <a:stretch>
                <a:fillRect/>
              </a:stretch>
            </p:blipFill>
            <p:spPr>
              <a:xfrm>
                <a:off x="3564534" y="-3748196"/>
                <a:ext cx="3570123" cy="1910588"/>
              </a:xfrm>
              <a:prstGeom prst="rect">
                <a:avLst/>
              </a:prstGeom>
            </p:spPr>
          </p:pic>
        </p:grpSp>
        <p:pic>
          <p:nvPicPr>
            <p:cNvPr id="34" name="Graphic 33">
              <a:extLst>
                <a:ext uri="{FF2B5EF4-FFF2-40B4-BE49-F238E27FC236}">
                  <a16:creationId xmlns:a16="http://schemas.microsoft.com/office/drawing/2014/main" id="{84ACD38A-8258-43F2-9559-971CE0BD63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85484" y="5062056"/>
              <a:ext cx="546047" cy="515712"/>
            </a:xfrm>
            <a:prstGeom prst="rect">
              <a:avLst/>
            </a:prstGeom>
          </p:spPr>
        </p:pic>
      </p:grpSp>
      <p:cxnSp>
        <p:nvCxnSpPr>
          <p:cNvPr id="33" name="Straight Arrow Connector 32">
            <a:extLst>
              <a:ext uri="{FF2B5EF4-FFF2-40B4-BE49-F238E27FC236}">
                <a16:creationId xmlns:a16="http://schemas.microsoft.com/office/drawing/2014/main" id="{C79C1DD1-4C13-4026-BD28-D6B1C94083CF}"/>
              </a:ext>
            </a:extLst>
          </p:cNvPr>
          <p:cNvCxnSpPr>
            <a:cxnSpLocks/>
            <a:endCxn id="16" idx="1"/>
          </p:cNvCxnSpPr>
          <p:nvPr/>
        </p:nvCxnSpPr>
        <p:spPr>
          <a:xfrm flipV="1">
            <a:off x="2376488" y="2003878"/>
            <a:ext cx="4900089" cy="4916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AFC14527-D61D-4EA0-93B1-225EF4BF8F80}"/>
              </a:ext>
            </a:extLst>
          </p:cNvPr>
          <p:cNvCxnSpPr>
            <a:cxnSpLocks/>
          </p:cNvCxnSpPr>
          <p:nvPr/>
        </p:nvCxnSpPr>
        <p:spPr>
          <a:xfrm flipV="1">
            <a:off x="5148263" y="2920445"/>
            <a:ext cx="2346250" cy="6730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B197C2AE-6664-470C-A280-D1A14851DC53}"/>
              </a:ext>
            </a:extLst>
          </p:cNvPr>
          <p:cNvCxnSpPr>
            <a:cxnSpLocks/>
          </p:cNvCxnSpPr>
          <p:nvPr/>
        </p:nvCxnSpPr>
        <p:spPr>
          <a:xfrm>
            <a:off x="5148263" y="2987749"/>
            <a:ext cx="2278904" cy="10135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66DE324-C94F-443C-8FAE-7919502DFDA0}"/>
              </a:ext>
            </a:extLst>
          </p:cNvPr>
          <p:cNvCxnSpPr>
            <a:cxnSpLocks/>
          </p:cNvCxnSpPr>
          <p:nvPr/>
        </p:nvCxnSpPr>
        <p:spPr>
          <a:xfrm>
            <a:off x="3019425" y="3824288"/>
            <a:ext cx="5731585" cy="14062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227C90D-5825-4EDE-982E-4E6A354C8A1F}"/>
              </a:ext>
            </a:extLst>
          </p:cNvPr>
          <p:cNvCxnSpPr>
            <a:cxnSpLocks/>
          </p:cNvCxnSpPr>
          <p:nvPr/>
        </p:nvCxnSpPr>
        <p:spPr>
          <a:xfrm>
            <a:off x="3752850" y="3429000"/>
            <a:ext cx="3741663" cy="425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0" name="Footer Placeholder 6">
            <a:extLst>
              <a:ext uri="{FF2B5EF4-FFF2-40B4-BE49-F238E27FC236}">
                <a16:creationId xmlns:a16="http://schemas.microsoft.com/office/drawing/2014/main" id="{9114F485-7C32-42AE-8F24-55084842A11C}"/>
              </a:ext>
            </a:extLst>
          </p:cNvPr>
          <p:cNvSpPr>
            <a:spLocks noGrp="1"/>
          </p:cNvSpPr>
          <p:nvPr>
            <p:ph type="ftr" sz="quarter" idx="11"/>
          </p:nvPr>
        </p:nvSpPr>
        <p:spPr>
          <a:xfrm>
            <a:off x="330741" y="6445970"/>
            <a:ext cx="6828989" cy="229467"/>
          </a:xfrm>
        </p:spPr>
        <p:txBody>
          <a:bodyPr/>
          <a:lstStyle/>
          <a:p>
            <a:pPr algn="l"/>
            <a:r>
              <a:rPr lang="en-US" dirty="0">
                <a:solidFill>
                  <a:schemeClr val="tx1">
                    <a:lumMod val="50000"/>
                    <a:lumOff val="50000"/>
                  </a:schemeClr>
                </a:solidFill>
                <a:hlinkClick r:id="rId9">
                  <a:extLst>
                    <a:ext uri="{A12FA001-AC4F-418D-AE19-62706E023703}">
                      <ahyp:hlinkClr xmlns:ahyp="http://schemas.microsoft.com/office/drawing/2018/hyperlinkcolor" val="tx"/>
                    </a:ext>
                  </a:extLst>
                </a:hlinkClick>
              </a:rPr>
              <a:t>MVN Animate (xsens.com)</a:t>
            </a:r>
            <a:endParaRPr lang="en-US" dirty="0">
              <a:solidFill>
                <a:schemeClr val="tx1">
                  <a:lumMod val="50000"/>
                  <a:lumOff val="50000"/>
                </a:schemeClr>
              </a:solidFill>
            </a:endParaRPr>
          </a:p>
        </p:txBody>
      </p:sp>
    </p:spTree>
    <p:extLst>
      <p:ext uri="{BB962C8B-B14F-4D97-AF65-F5344CB8AC3E}">
        <p14:creationId xmlns:p14="http://schemas.microsoft.com/office/powerpoint/2010/main" val="327703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09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500"/>
                                        <p:tgtEl>
                                          <p:spTgt spid="7">
                                            <p:txEl>
                                              <p:pRg st="3" end="3"/>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33"/>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6"/>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37"/>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8"/>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7">
                                            <p:txEl>
                                              <p:pRg st="6" end="6"/>
                                            </p:txEl>
                                          </p:spTgt>
                                        </p:tgtEl>
                                        <p:attrNameLst>
                                          <p:attrName>style.visibility</p:attrName>
                                        </p:attrNameLst>
                                      </p:cBhvr>
                                      <p:to>
                                        <p:strVal val="visible"/>
                                      </p:to>
                                    </p:set>
                                    <p:animEffect transition="in" filter="fade">
                                      <p:cBhvr>
                                        <p:cTn id="58" dur="500"/>
                                        <p:tgtEl>
                                          <p:spTgt spid="7">
                                            <p:txEl>
                                              <p:pRg st="6" end="6"/>
                                            </p:txEl>
                                          </p:spTgt>
                                        </p:tgtEl>
                                      </p:cBhvr>
                                    </p:animEffect>
                                  </p:childTnLst>
                                </p:cTn>
                              </p:par>
                              <p:par>
                                <p:cTn id="59" presetID="1" presetClass="exit" presetSubtype="0" fill="hold" nodeType="withEffect">
                                  <p:stCondLst>
                                    <p:cond delay="0"/>
                                  </p:stCondLst>
                                  <p:childTnLst>
                                    <p:set>
                                      <p:cBhvr>
                                        <p:cTn id="60" dur="1" fill="hold">
                                          <p:stCondLst>
                                            <p:cond delay="0"/>
                                          </p:stCondLst>
                                        </p:cTn>
                                        <p:tgtEl>
                                          <p:spTgt spid="3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xEl>
                                              <p:pRg st="7" end="7"/>
                                            </p:txEl>
                                          </p:spTgt>
                                        </p:tgtEl>
                                        <p:attrNameLst>
                                          <p:attrName>style.visibility</p:attrName>
                                        </p:attrNameLst>
                                      </p:cBhvr>
                                      <p:to>
                                        <p:strVal val="visible"/>
                                      </p:to>
                                    </p:set>
                                    <p:animEffect transition="in" filter="fade">
                                      <p:cBhvr>
                                        <p:cTn id="65" dur="500"/>
                                        <p:tgtEl>
                                          <p:spTgt spid="7">
                                            <p:txEl>
                                              <p:pRg st="7" end="7"/>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xEl>
                                              <p:pRg st="8" end="8"/>
                                            </p:txEl>
                                          </p:spTgt>
                                        </p:tgtEl>
                                        <p:attrNameLst>
                                          <p:attrName>style.visibility</p:attrName>
                                        </p:attrNameLst>
                                      </p:cBhvr>
                                      <p:to>
                                        <p:strVal val="visible"/>
                                      </p:to>
                                    </p:set>
                                    <p:animEffect transition="in" filter="fade">
                                      <p:cBhvr>
                                        <p:cTn id="68" dur="500"/>
                                        <p:tgtEl>
                                          <p:spTgt spid="7">
                                            <p:txEl>
                                              <p:pRg st="8" end="8"/>
                                            </p:txEl>
                                          </p:spTgt>
                                        </p:tgtEl>
                                      </p:cBhvr>
                                    </p:animEffec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32"/>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409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p:txBody>
          <a:bodyPr/>
          <a:lstStyle/>
          <a:p>
            <a:r>
              <a:rPr lang="en-US" dirty="0"/>
              <a:t>Current and Future Work: Overview of Aims and Methods</a:t>
            </a:r>
          </a:p>
        </p:txBody>
      </p:sp>
      <p:sp>
        <p:nvSpPr>
          <p:cNvPr id="3" name="Content Placeholder 2">
            <a:extLst>
              <a:ext uri="{FF2B5EF4-FFF2-40B4-BE49-F238E27FC236}">
                <a16:creationId xmlns:a16="http://schemas.microsoft.com/office/drawing/2014/main" id="{3740BB24-E1AE-42CB-A506-8362D195622C}"/>
              </a:ext>
            </a:extLst>
          </p:cNvPr>
          <p:cNvSpPr>
            <a:spLocks noGrp="1"/>
          </p:cNvSpPr>
          <p:nvPr>
            <p:ph idx="1"/>
          </p:nvPr>
        </p:nvSpPr>
        <p:spPr/>
        <p:txBody>
          <a:bodyPr/>
          <a:lstStyle/>
          <a:p>
            <a:r>
              <a:rPr lang="en-US" dirty="0"/>
              <a:t>Aim 1: Develop and test the validation of the TADA controller </a:t>
            </a:r>
          </a:p>
          <a:p>
            <a:endParaRPr lang="en-US" dirty="0"/>
          </a:p>
          <a:p>
            <a:r>
              <a:rPr lang="en-US" dirty="0"/>
              <a:t>Aim 2: Evaluate the biomechanical effects of the TADA on </a:t>
            </a:r>
            <a:r>
              <a:rPr lang="en-US" i="1" dirty="0"/>
              <a:t>out-of-the-lab</a:t>
            </a:r>
            <a:r>
              <a:rPr lang="en-US" dirty="0"/>
              <a:t> walking while having the main control laws of </a:t>
            </a:r>
          </a:p>
          <a:p>
            <a:pPr lvl="1"/>
            <a:r>
              <a:rPr lang="en-US" dirty="0"/>
              <a:t>lifting the toe during every swing phase</a:t>
            </a:r>
          </a:p>
          <a:p>
            <a:pPr lvl="1"/>
            <a:r>
              <a:rPr lang="en-US" dirty="0"/>
              <a:t>anticipatory slope-matching control </a:t>
            </a:r>
          </a:p>
          <a:p>
            <a:pPr lvl="1"/>
            <a:r>
              <a:rPr lang="en-US" dirty="0"/>
              <a:t>moment-limiting control</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p:txBody>
          <a:bodyPr/>
          <a:lstStyle/>
          <a:p>
            <a:fld id="{BD657E71-A795-4BEB-ACEA-55B645E02BE9}" type="slidenum">
              <a:rPr lang="en-US" smtClean="0"/>
              <a:t>19</a:t>
            </a:fld>
            <a:endParaRPr lang="en-US"/>
          </a:p>
        </p:txBody>
      </p:sp>
    </p:spTree>
    <p:extLst>
      <p:ext uri="{BB962C8B-B14F-4D97-AF65-F5344CB8AC3E}">
        <p14:creationId xmlns:p14="http://schemas.microsoft.com/office/powerpoint/2010/main" val="192882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8" name="Straight Connector 1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 name="Oval 2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a:xfrm>
            <a:off x="752308" y="73004"/>
            <a:ext cx="3781677" cy="2066537"/>
          </a:xfrm>
          <a:noFill/>
        </p:spPr>
        <p:txBody>
          <a:bodyPr anchor="ctr">
            <a:normAutofit/>
          </a:bodyPr>
          <a:lstStyle/>
          <a:p>
            <a:r>
              <a:rPr lang="en-US" sz="5400" dirty="0">
                <a:latin typeface="+mn-lt"/>
              </a:rPr>
              <a:t>Presentation Overview</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a:xfrm>
            <a:off x="0" y="6309360"/>
            <a:ext cx="640080" cy="548640"/>
          </a:xfrm>
        </p:spPr>
        <p:txBody>
          <a:bodyPr>
            <a:normAutofit/>
          </a:bodyPr>
          <a:lstStyle/>
          <a:p>
            <a:pPr algn="ctr">
              <a:spcAft>
                <a:spcPts val="600"/>
              </a:spcAft>
            </a:pPr>
            <a:fld id="{BD657E71-A795-4BEB-ACEA-55B645E02BE9}" type="slidenum">
              <a:rPr lang="en-US">
                <a:solidFill>
                  <a:schemeClr val="tx1"/>
                </a:solidFill>
              </a:rPr>
              <a:pPr algn="ctr">
                <a:spcAft>
                  <a:spcPts val="600"/>
                </a:spcAft>
              </a:pPr>
              <a:t>2</a:t>
            </a:fld>
            <a:endParaRPr lang="en-US">
              <a:solidFill>
                <a:schemeClr val="tx1"/>
              </a:solidFill>
            </a:endParaRPr>
          </a:p>
        </p:txBody>
      </p:sp>
      <p:grpSp>
        <p:nvGrpSpPr>
          <p:cNvPr id="30" name="Group 29">
            <a:extLst>
              <a:ext uri="{FF2B5EF4-FFF2-40B4-BE49-F238E27FC236}">
                <a16:creationId xmlns:a16="http://schemas.microsoft.com/office/drawing/2014/main" id="{9E5D5FF5-50A8-4A48-AA3E-64753218AD1B}"/>
              </a:ext>
            </a:extLst>
          </p:cNvPr>
          <p:cNvGrpSpPr/>
          <p:nvPr/>
        </p:nvGrpSpPr>
        <p:grpSpPr>
          <a:xfrm>
            <a:off x="3958955" y="1616551"/>
            <a:ext cx="6683728" cy="370993"/>
            <a:chOff x="4882880" y="1616551"/>
            <a:chExt cx="6683728" cy="370993"/>
          </a:xfrm>
        </p:grpSpPr>
        <p:grpSp>
          <p:nvGrpSpPr>
            <p:cNvPr id="46" name="Group 45">
              <a:extLst>
                <a:ext uri="{FF2B5EF4-FFF2-40B4-BE49-F238E27FC236}">
                  <a16:creationId xmlns:a16="http://schemas.microsoft.com/office/drawing/2014/main" id="{2D7E2984-ACF1-4F33-BE67-63D62136759A}"/>
                </a:ext>
              </a:extLst>
            </p:cNvPr>
            <p:cNvGrpSpPr/>
            <p:nvPr/>
          </p:nvGrpSpPr>
          <p:grpSpPr>
            <a:xfrm>
              <a:off x="4882880" y="1616551"/>
              <a:ext cx="1543415" cy="359774"/>
              <a:chOff x="0" y="54209"/>
              <a:chExt cx="6253721" cy="359774"/>
            </a:xfrm>
          </p:grpSpPr>
          <p:sp>
            <p:nvSpPr>
              <p:cNvPr id="47" name="Rectangle: Rounded Corners 46">
                <a:extLst>
                  <a:ext uri="{FF2B5EF4-FFF2-40B4-BE49-F238E27FC236}">
                    <a16:creationId xmlns:a16="http://schemas.microsoft.com/office/drawing/2014/main" id="{AE9CDF6C-7F71-4FE6-9DCC-58FC06A67CAF}"/>
                  </a:ext>
                </a:extLst>
              </p:cNvPr>
              <p:cNvSpPr/>
              <p:nvPr/>
            </p:nvSpPr>
            <p:spPr>
              <a:xfrm>
                <a:off x="0" y="54209"/>
                <a:ext cx="6253721" cy="359774"/>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8" name="Rectangle: Rounded Corners 4">
                <a:extLst>
                  <a:ext uri="{FF2B5EF4-FFF2-40B4-BE49-F238E27FC236}">
                    <a16:creationId xmlns:a16="http://schemas.microsoft.com/office/drawing/2014/main" id="{DB72E765-FC78-49C4-A056-B1EE0A7244CD}"/>
                  </a:ext>
                </a:extLst>
              </p:cNvPr>
              <p:cNvSpPr txBox="1"/>
              <p:nvPr/>
            </p:nvSpPr>
            <p:spPr>
              <a:xfrm>
                <a:off x="17563" y="71772"/>
                <a:ext cx="6218595"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Background</a:t>
                </a:r>
              </a:p>
            </p:txBody>
          </p:sp>
        </p:grpSp>
        <p:grpSp>
          <p:nvGrpSpPr>
            <p:cNvPr id="49" name="Group 48">
              <a:extLst>
                <a:ext uri="{FF2B5EF4-FFF2-40B4-BE49-F238E27FC236}">
                  <a16:creationId xmlns:a16="http://schemas.microsoft.com/office/drawing/2014/main" id="{727CF2D4-122A-4971-9DA7-0EC9EE19934F}"/>
                </a:ext>
              </a:extLst>
            </p:cNvPr>
            <p:cNvGrpSpPr/>
            <p:nvPr/>
          </p:nvGrpSpPr>
          <p:grpSpPr>
            <a:xfrm>
              <a:off x="7246047" y="1627770"/>
              <a:ext cx="1345238" cy="359774"/>
              <a:chOff x="0" y="1438635"/>
              <a:chExt cx="6253721" cy="359774"/>
            </a:xfrm>
          </p:grpSpPr>
          <p:sp>
            <p:nvSpPr>
              <p:cNvPr id="50" name="Rectangle: Rounded Corners 49">
                <a:extLst>
                  <a:ext uri="{FF2B5EF4-FFF2-40B4-BE49-F238E27FC236}">
                    <a16:creationId xmlns:a16="http://schemas.microsoft.com/office/drawing/2014/main" id="{832E80D0-9629-4C9C-ACD5-AF89A2877E5A}"/>
                  </a:ext>
                </a:extLst>
              </p:cNvPr>
              <p:cNvSpPr/>
              <p:nvPr/>
            </p:nvSpPr>
            <p:spPr>
              <a:xfrm>
                <a:off x="0" y="1438635"/>
                <a:ext cx="6253721" cy="359774"/>
              </a:xfrm>
              <a:prstGeom prst="roundRect">
                <a:avLst/>
              </a:prstGeom>
            </p:spPr>
            <p:style>
              <a:lnRef idx="2">
                <a:schemeClr val="lt1">
                  <a:hueOff val="0"/>
                  <a:satOff val="0"/>
                  <a:lumOff val="0"/>
                  <a:alphaOff val="0"/>
                </a:schemeClr>
              </a:lnRef>
              <a:fillRef idx="1">
                <a:schemeClr val="accent5">
                  <a:hueOff val="-2252848"/>
                  <a:satOff val="-5806"/>
                  <a:lumOff val="-3922"/>
                  <a:alphaOff val="0"/>
                </a:schemeClr>
              </a:fillRef>
              <a:effectRef idx="0">
                <a:schemeClr val="accent5">
                  <a:hueOff val="-2252848"/>
                  <a:satOff val="-5806"/>
                  <a:lumOff val="-3922"/>
                  <a:alphaOff val="0"/>
                </a:schemeClr>
              </a:effectRef>
              <a:fontRef idx="minor">
                <a:schemeClr val="lt1"/>
              </a:fontRef>
            </p:style>
          </p:sp>
          <p:sp>
            <p:nvSpPr>
              <p:cNvPr id="51" name="Rectangle: Rounded Corners 4">
                <a:extLst>
                  <a:ext uri="{FF2B5EF4-FFF2-40B4-BE49-F238E27FC236}">
                    <a16:creationId xmlns:a16="http://schemas.microsoft.com/office/drawing/2014/main" id="{0567A5A6-A2ED-4DBC-892F-121BA2278211}"/>
                  </a:ext>
                </a:extLst>
              </p:cNvPr>
              <p:cNvSpPr txBox="1"/>
              <p:nvPr/>
            </p:nvSpPr>
            <p:spPr>
              <a:xfrm>
                <a:off x="17563" y="1456198"/>
                <a:ext cx="6218595"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Past Work</a:t>
                </a:r>
              </a:p>
            </p:txBody>
          </p:sp>
        </p:grpSp>
        <p:grpSp>
          <p:nvGrpSpPr>
            <p:cNvPr id="52" name="Group 51">
              <a:extLst>
                <a:ext uri="{FF2B5EF4-FFF2-40B4-BE49-F238E27FC236}">
                  <a16:creationId xmlns:a16="http://schemas.microsoft.com/office/drawing/2014/main" id="{2846860C-9C21-4382-BFD1-FD1D088A3515}"/>
                </a:ext>
              </a:extLst>
            </p:cNvPr>
            <p:cNvGrpSpPr/>
            <p:nvPr/>
          </p:nvGrpSpPr>
          <p:grpSpPr>
            <a:xfrm>
              <a:off x="9303521" y="1627770"/>
              <a:ext cx="2263087" cy="359774"/>
              <a:chOff x="0" y="2823060"/>
              <a:chExt cx="6253721" cy="359774"/>
            </a:xfrm>
          </p:grpSpPr>
          <p:sp>
            <p:nvSpPr>
              <p:cNvPr id="53" name="Rectangle: Rounded Corners 52">
                <a:extLst>
                  <a:ext uri="{FF2B5EF4-FFF2-40B4-BE49-F238E27FC236}">
                    <a16:creationId xmlns:a16="http://schemas.microsoft.com/office/drawing/2014/main" id="{33362A0A-60CF-4135-AA3C-E4C12FE28489}"/>
                  </a:ext>
                </a:extLst>
              </p:cNvPr>
              <p:cNvSpPr/>
              <p:nvPr/>
            </p:nvSpPr>
            <p:spPr>
              <a:xfrm>
                <a:off x="0" y="2823060"/>
                <a:ext cx="6253721" cy="359774"/>
              </a:xfrm>
              <a:prstGeom prst="roundRect">
                <a:avLst/>
              </a:prstGeom>
            </p:spPr>
            <p:style>
              <a:lnRef idx="2">
                <a:schemeClr val="lt1">
                  <a:hueOff val="0"/>
                  <a:satOff val="0"/>
                  <a:lumOff val="0"/>
                  <a:alphaOff val="0"/>
                </a:schemeClr>
              </a:lnRef>
              <a:fillRef idx="1">
                <a:schemeClr val="accent5">
                  <a:hueOff val="-4505695"/>
                  <a:satOff val="-11613"/>
                  <a:lumOff val="-7843"/>
                  <a:alphaOff val="0"/>
                </a:schemeClr>
              </a:fillRef>
              <a:effectRef idx="0">
                <a:schemeClr val="accent5">
                  <a:hueOff val="-4505695"/>
                  <a:satOff val="-11613"/>
                  <a:lumOff val="-7843"/>
                  <a:alphaOff val="0"/>
                </a:schemeClr>
              </a:effectRef>
              <a:fontRef idx="minor">
                <a:schemeClr val="lt1"/>
              </a:fontRef>
            </p:style>
          </p:sp>
          <p:sp>
            <p:nvSpPr>
              <p:cNvPr id="54" name="Rectangle: Rounded Corners 4">
                <a:extLst>
                  <a:ext uri="{FF2B5EF4-FFF2-40B4-BE49-F238E27FC236}">
                    <a16:creationId xmlns:a16="http://schemas.microsoft.com/office/drawing/2014/main" id="{48518B42-6977-46BC-ACB7-EE21431CF9C2}"/>
                  </a:ext>
                </a:extLst>
              </p:cNvPr>
              <p:cNvSpPr txBox="1"/>
              <p:nvPr/>
            </p:nvSpPr>
            <p:spPr>
              <a:xfrm>
                <a:off x="17564" y="2840623"/>
                <a:ext cx="6218596"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Current and Future Work</a:t>
                </a:r>
              </a:p>
            </p:txBody>
          </p:sp>
        </p:grpSp>
        <p:sp>
          <p:nvSpPr>
            <p:cNvPr id="22" name="Arrow: Right 21">
              <a:extLst>
                <a:ext uri="{FF2B5EF4-FFF2-40B4-BE49-F238E27FC236}">
                  <a16:creationId xmlns:a16="http://schemas.microsoft.com/office/drawing/2014/main" id="{9F371F24-9C8A-4232-A1D8-76E9C7D0173A}"/>
                </a:ext>
              </a:extLst>
            </p:cNvPr>
            <p:cNvSpPr/>
            <p:nvPr/>
          </p:nvSpPr>
          <p:spPr>
            <a:xfrm>
              <a:off x="6562832" y="1713367"/>
              <a:ext cx="514322" cy="179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2ED94FF9-0FF0-4CCD-A0CD-8E924768D947}"/>
                </a:ext>
              </a:extLst>
            </p:cNvPr>
            <p:cNvSpPr/>
            <p:nvPr/>
          </p:nvSpPr>
          <p:spPr>
            <a:xfrm>
              <a:off x="8684950" y="1713367"/>
              <a:ext cx="514322" cy="179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7B968B07-9061-4417-97E5-BA3045392875}"/>
              </a:ext>
            </a:extLst>
          </p:cNvPr>
          <p:cNvGrpSpPr/>
          <p:nvPr/>
        </p:nvGrpSpPr>
        <p:grpSpPr>
          <a:xfrm>
            <a:off x="2828921" y="5136674"/>
            <a:ext cx="2864144" cy="1462004"/>
            <a:chOff x="-583393" y="413984"/>
            <a:chExt cx="7627074" cy="1024650"/>
          </a:xfrm>
        </p:grpSpPr>
        <p:sp>
          <p:nvSpPr>
            <p:cNvPr id="57" name="Rectangle 56">
              <a:extLst>
                <a:ext uri="{FF2B5EF4-FFF2-40B4-BE49-F238E27FC236}">
                  <a16:creationId xmlns:a16="http://schemas.microsoft.com/office/drawing/2014/main" id="{FF739413-84B1-4E09-96DD-18B0815BD9D8}"/>
                </a:ext>
              </a:extLst>
            </p:cNvPr>
            <p:cNvSpPr/>
            <p:nvPr/>
          </p:nvSpPr>
          <p:spPr>
            <a:xfrm>
              <a:off x="0" y="413984"/>
              <a:ext cx="6253721" cy="102465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8" name="TextBox 57">
              <a:extLst>
                <a:ext uri="{FF2B5EF4-FFF2-40B4-BE49-F238E27FC236}">
                  <a16:creationId xmlns:a16="http://schemas.microsoft.com/office/drawing/2014/main" id="{FEA7C2C3-23FE-4AC2-BCEE-B74E5784BEBE}"/>
                </a:ext>
              </a:extLst>
            </p:cNvPr>
            <p:cNvSpPr txBox="1"/>
            <p:nvPr/>
          </p:nvSpPr>
          <p:spPr>
            <a:xfrm>
              <a:off x="-583393" y="413984"/>
              <a:ext cx="7627074" cy="761983"/>
            </a:xfrm>
            <a:prstGeom prst="rect">
              <a:avLst/>
            </a:prstGeom>
            <a:ln w="19050">
              <a:solidFill>
                <a:schemeClr val="bg2"/>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8556" tIns="19050" rIns="106680" bIns="19050" numCol="1" spcCol="1270" anchor="ctr" anchorCtr="0">
              <a:noAutofit/>
            </a:bodyPr>
            <a:lstStyle/>
            <a:p>
              <a:pPr marL="114300" lvl="1" indent="-114300" algn="l" defTabSz="533400">
                <a:lnSpc>
                  <a:spcPct val="90000"/>
                </a:lnSpc>
                <a:spcBef>
                  <a:spcPct val="0"/>
                </a:spcBef>
                <a:spcAft>
                  <a:spcPct val="20000"/>
                </a:spcAft>
                <a:buChar char="•"/>
              </a:pPr>
              <a:r>
                <a:rPr lang="en-US" sz="1200" kern="1200" dirty="0"/>
                <a:t>Introduction</a:t>
              </a:r>
            </a:p>
            <a:p>
              <a:pPr marL="114300" lvl="1" indent="-114300" algn="l" defTabSz="533400">
                <a:lnSpc>
                  <a:spcPct val="90000"/>
                </a:lnSpc>
                <a:spcBef>
                  <a:spcPct val="0"/>
                </a:spcBef>
                <a:spcAft>
                  <a:spcPct val="20000"/>
                </a:spcAft>
                <a:buChar char="•"/>
              </a:pPr>
              <a:r>
                <a:rPr lang="en-US" sz="1200" kern="1200" dirty="0"/>
                <a:t>Main Principles of Prosthetic Design</a:t>
              </a:r>
            </a:p>
            <a:p>
              <a:pPr marL="114300" lvl="1" indent="-114300" algn="l" defTabSz="533400">
                <a:lnSpc>
                  <a:spcPct val="90000"/>
                </a:lnSpc>
                <a:spcBef>
                  <a:spcPct val="0"/>
                </a:spcBef>
                <a:spcAft>
                  <a:spcPct val="20000"/>
                </a:spcAft>
                <a:buChar char="•"/>
              </a:pPr>
              <a:r>
                <a:rPr lang="en-US" sz="1200" kern="1200" dirty="0"/>
                <a:t>Prosthetic Walking Mechanics</a:t>
              </a:r>
            </a:p>
            <a:p>
              <a:pPr marL="114300" lvl="1" indent="-114300" algn="l" defTabSz="533400">
                <a:lnSpc>
                  <a:spcPct val="90000"/>
                </a:lnSpc>
                <a:spcBef>
                  <a:spcPct val="0"/>
                </a:spcBef>
                <a:spcAft>
                  <a:spcPct val="20000"/>
                </a:spcAft>
                <a:buChar char="•"/>
              </a:pPr>
              <a:r>
                <a:rPr lang="en-US" sz="1200" kern="1200" dirty="0"/>
                <a:t>Lower limb sensor feedback</a:t>
              </a:r>
            </a:p>
          </p:txBody>
        </p:sp>
      </p:grpSp>
      <p:pic>
        <p:nvPicPr>
          <p:cNvPr id="65" name="Picture 64" descr="A picture containing diagram&#10;&#10;Description automatically generated">
            <a:extLst>
              <a:ext uri="{FF2B5EF4-FFF2-40B4-BE49-F238E27FC236}">
                <a16:creationId xmlns:a16="http://schemas.microsoft.com/office/drawing/2014/main" id="{CB1BFED2-394B-4F67-9208-7B6115771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904" y="2056485"/>
            <a:ext cx="2244509" cy="3000269"/>
          </a:xfrm>
          <a:prstGeom prst="rect">
            <a:avLst/>
          </a:prstGeom>
        </p:spPr>
      </p:pic>
      <p:grpSp>
        <p:nvGrpSpPr>
          <p:cNvPr id="59" name="Group 58">
            <a:extLst>
              <a:ext uri="{FF2B5EF4-FFF2-40B4-BE49-F238E27FC236}">
                <a16:creationId xmlns:a16="http://schemas.microsoft.com/office/drawing/2014/main" id="{4D7F6535-B921-4321-9476-C8D40B912349}"/>
              </a:ext>
            </a:extLst>
          </p:cNvPr>
          <p:cNvGrpSpPr/>
          <p:nvPr/>
        </p:nvGrpSpPr>
        <p:grpSpPr>
          <a:xfrm>
            <a:off x="6196073" y="4248896"/>
            <a:ext cx="1936322" cy="1024650"/>
            <a:chOff x="0" y="1798410"/>
            <a:chExt cx="6253721" cy="1024650"/>
          </a:xfrm>
        </p:grpSpPr>
        <p:sp>
          <p:nvSpPr>
            <p:cNvPr id="60" name="Rectangle 59">
              <a:extLst>
                <a:ext uri="{FF2B5EF4-FFF2-40B4-BE49-F238E27FC236}">
                  <a16:creationId xmlns:a16="http://schemas.microsoft.com/office/drawing/2014/main" id="{FDAF8FE5-C6AA-4197-B3E9-5A17F0170B42}"/>
                </a:ext>
              </a:extLst>
            </p:cNvPr>
            <p:cNvSpPr/>
            <p:nvPr/>
          </p:nvSpPr>
          <p:spPr>
            <a:xfrm>
              <a:off x="0" y="1798410"/>
              <a:ext cx="6253721" cy="1024650"/>
            </a:xfrm>
            <a:prstGeom prst="rect">
              <a:avLst/>
            </a:prstGeom>
            <a:ln w="19050">
              <a:solidFill>
                <a:schemeClr val="bg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1" name="TextBox 60">
              <a:extLst>
                <a:ext uri="{FF2B5EF4-FFF2-40B4-BE49-F238E27FC236}">
                  <a16:creationId xmlns:a16="http://schemas.microsoft.com/office/drawing/2014/main" id="{B8CBFCB5-9D72-4482-A7D4-A7FB63DB466E}"/>
                </a:ext>
              </a:extLst>
            </p:cNvPr>
            <p:cNvSpPr txBox="1"/>
            <p:nvPr/>
          </p:nvSpPr>
          <p:spPr>
            <a:xfrm>
              <a:off x="0" y="1798410"/>
              <a:ext cx="6253721" cy="1024650"/>
            </a:xfrm>
            <a:prstGeom prst="rect">
              <a:avLst/>
            </a:prstGeom>
            <a:ln w="19050">
              <a:solidFill>
                <a:schemeClr val="bg2"/>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8556" tIns="19050" rIns="106680" bIns="19050" numCol="1" spcCol="1270" anchor="ctr" anchorCtr="0">
              <a:noAutofit/>
            </a:bodyPr>
            <a:lstStyle/>
            <a:p>
              <a:pPr marL="114300" lvl="1" indent="-114300" algn="l" defTabSz="533400">
                <a:lnSpc>
                  <a:spcPct val="90000"/>
                </a:lnSpc>
                <a:spcBef>
                  <a:spcPct val="0"/>
                </a:spcBef>
                <a:spcAft>
                  <a:spcPct val="20000"/>
                </a:spcAft>
                <a:buChar char="•"/>
              </a:pPr>
              <a:r>
                <a:rPr lang="en-US" sz="1200" kern="1200" dirty="0"/>
                <a:t>Objective</a:t>
              </a:r>
            </a:p>
            <a:p>
              <a:pPr marL="114300" lvl="1" indent="-114300" algn="l" defTabSz="533400">
                <a:lnSpc>
                  <a:spcPct val="90000"/>
                </a:lnSpc>
                <a:spcBef>
                  <a:spcPct val="0"/>
                </a:spcBef>
                <a:spcAft>
                  <a:spcPct val="20000"/>
                </a:spcAft>
                <a:buChar char="•"/>
              </a:pPr>
              <a:r>
                <a:rPr lang="en-US" sz="1200" kern="1200" dirty="0"/>
                <a:t>Aim and Method</a:t>
              </a:r>
            </a:p>
            <a:p>
              <a:pPr marL="114300" lvl="1" indent="-114300" algn="l" defTabSz="533400">
                <a:lnSpc>
                  <a:spcPct val="90000"/>
                </a:lnSpc>
                <a:spcBef>
                  <a:spcPct val="0"/>
                </a:spcBef>
                <a:spcAft>
                  <a:spcPct val="20000"/>
                </a:spcAft>
                <a:buChar char="•"/>
              </a:pPr>
              <a:r>
                <a:rPr lang="en-US" sz="1200" kern="1200" dirty="0"/>
                <a:t>Results</a:t>
              </a:r>
            </a:p>
            <a:p>
              <a:pPr marL="114300" lvl="1" indent="-114300" algn="l" defTabSz="533400">
                <a:lnSpc>
                  <a:spcPct val="90000"/>
                </a:lnSpc>
                <a:spcBef>
                  <a:spcPct val="0"/>
                </a:spcBef>
                <a:spcAft>
                  <a:spcPct val="20000"/>
                </a:spcAft>
                <a:buChar char="•"/>
              </a:pPr>
              <a:r>
                <a:rPr lang="en-US" sz="1200" kern="1200" dirty="0"/>
                <a:t>Discussion</a:t>
              </a:r>
            </a:p>
            <a:p>
              <a:pPr marL="114300" lvl="1" indent="-114300" algn="l" defTabSz="533400">
                <a:lnSpc>
                  <a:spcPct val="90000"/>
                </a:lnSpc>
                <a:spcBef>
                  <a:spcPct val="0"/>
                </a:spcBef>
                <a:spcAft>
                  <a:spcPct val="20000"/>
                </a:spcAft>
                <a:buChar char="•"/>
              </a:pPr>
              <a:r>
                <a:rPr lang="en-US" sz="1200" kern="1200" dirty="0"/>
                <a:t>Other VSF Work</a:t>
              </a:r>
            </a:p>
          </p:txBody>
        </p:sp>
      </p:grpSp>
      <p:grpSp>
        <p:nvGrpSpPr>
          <p:cNvPr id="62" name="Group 61">
            <a:extLst>
              <a:ext uri="{FF2B5EF4-FFF2-40B4-BE49-F238E27FC236}">
                <a16:creationId xmlns:a16="http://schemas.microsoft.com/office/drawing/2014/main" id="{47069393-D92E-4F25-A72A-43B2920C76C3}"/>
              </a:ext>
            </a:extLst>
          </p:cNvPr>
          <p:cNvGrpSpPr/>
          <p:nvPr/>
        </p:nvGrpSpPr>
        <p:grpSpPr>
          <a:xfrm>
            <a:off x="9365885" y="5542502"/>
            <a:ext cx="1893654" cy="1144530"/>
            <a:chOff x="0" y="3182834"/>
            <a:chExt cx="6253721" cy="1459350"/>
          </a:xfrm>
        </p:grpSpPr>
        <p:sp>
          <p:nvSpPr>
            <p:cNvPr id="63" name="Rectangle 62">
              <a:extLst>
                <a:ext uri="{FF2B5EF4-FFF2-40B4-BE49-F238E27FC236}">
                  <a16:creationId xmlns:a16="http://schemas.microsoft.com/office/drawing/2014/main" id="{C7544E70-AD29-4D46-B519-23BB1B16F39D}"/>
                </a:ext>
              </a:extLst>
            </p:cNvPr>
            <p:cNvSpPr/>
            <p:nvPr/>
          </p:nvSpPr>
          <p:spPr>
            <a:xfrm>
              <a:off x="0" y="3182834"/>
              <a:ext cx="6253721" cy="1459350"/>
            </a:xfrm>
            <a:prstGeom prst="rect">
              <a:avLst/>
            </a:prstGeom>
            <a:ln w="19050">
              <a:solidFill>
                <a:schemeClr val="bg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TextBox 63">
              <a:extLst>
                <a:ext uri="{FF2B5EF4-FFF2-40B4-BE49-F238E27FC236}">
                  <a16:creationId xmlns:a16="http://schemas.microsoft.com/office/drawing/2014/main" id="{41CF6D20-ADB6-4374-8086-7F5C4F64871B}"/>
                </a:ext>
              </a:extLst>
            </p:cNvPr>
            <p:cNvSpPr txBox="1"/>
            <p:nvPr/>
          </p:nvSpPr>
          <p:spPr>
            <a:xfrm>
              <a:off x="0" y="3182834"/>
              <a:ext cx="6253721" cy="1459350"/>
            </a:xfrm>
            <a:prstGeom prst="rect">
              <a:avLst/>
            </a:prstGeom>
            <a:ln w="19050">
              <a:solidFill>
                <a:schemeClr val="bg2"/>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8556" tIns="19050" rIns="106680" bIns="19050" numCol="1" spcCol="1270" anchor="ctr" anchorCtr="0">
              <a:noAutofit/>
            </a:bodyPr>
            <a:lstStyle/>
            <a:p>
              <a:pPr marL="114300" lvl="1" indent="-114300" algn="l" defTabSz="533400">
                <a:lnSpc>
                  <a:spcPct val="90000"/>
                </a:lnSpc>
                <a:spcBef>
                  <a:spcPct val="0"/>
                </a:spcBef>
                <a:spcAft>
                  <a:spcPct val="20000"/>
                </a:spcAft>
                <a:buChar char="•"/>
              </a:pPr>
              <a:r>
                <a:rPr lang="en-US" sz="1200" kern="1200" dirty="0"/>
                <a:t>Objective</a:t>
              </a:r>
            </a:p>
            <a:p>
              <a:pPr marL="114300" lvl="1" indent="-114300" algn="l" defTabSz="533400">
                <a:lnSpc>
                  <a:spcPct val="90000"/>
                </a:lnSpc>
                <a:spcBef>
                  <a:spcPct val="0"/>
                </a:spcBef>
                <a:spcAft>
                  <a:spcPct val="20000"/>
                </a:spcAft>
                <a:buChar char="•"/>
              </a:pPr>
              <a:r>
                <a:rPr lang="en-US" sz="1200" kern="1200" dirty="0"/>
                <a:t>Aims and Methods</a:t>
              </a:r>
            </a:p>
            <a:p>
              <a:pPr marL="114300" lvl="1" indent="-114300" algn="l" defTabSz="533400">
                <a:lnSpc>
                  <a:spcPct val="90000"/>
                </a:lnSpc>
                <a:spcBef>
                  <a:spcPct val="0"/>
                </a:spcBef>
                <a:spcAft>
                  <a:spcPct val="20000"/>
                </a:spcAft>
                <a:buChar char="•"/>
              </a:pPr>
              <a:r>
                <a:rPr lang="en-US" sz="1200" kern="1200" dirty="0"/>
                <a:t>Timeline</a:t>
              </a:r>
            </a:p>
            <a:p>
              <a:pPr marL="114300" lvl="1" indent="-114300" algn="l" defTabSz="533400">
                <a:lnSpc>
                  <a:spcPct val="90000"/>
                </a:lnSpc>
                <a:spcBef>
                  <a:spcPct val="0"/>
                </a:spcBef>
                <a:spcAft>
                  <a:spcPct val="20000"/>
                </a:spcAft>
                <a:buChar char="•"/>
              </a:pPr>
              <a:r>
                <a:rPr lang="en-US" sz="1200" kern="1200" dirty="0"/>
                <a:t>Impact of Proposed Work</a:t>
              </a:r>
            </a:p>
          </p:txBody>
        </p:sp>
      </p:grpSp>
      <p:pic>
        <p:nvPicPr>
          <p:cNvPr id="40" name="Picture 39">
            <a:extLst>
              <a:ext uri="{FF2B5EF4-FFF2-40B4-BE49-F238E27FC236}">
                <a16:creationId xmlns:a16="http://schemas.microsoft.com/office/drawing/2014/main" id="{AF072BD3-4E63-4E64-8A73-F1588A467984}"/>
              </a:ext>
            </a:extLst>
          </p:cNvPr>
          <p:cNvPicPr>
            <a:picLocks noChangeAspect="1"/>
          </p:cNvPicPr>
          <p:nvPr/>
        </p:nvPicPr>
        <p:blipFill rotWithShape="1">
          <a:blip r:embed="rId4">
            <a:extLst>
              <a:ext uri="{28A0092B-C50C-407E-A947-70E740481C1C}">
                <a14:useLocalDpi xmlns:a14="http://schemas.microsoft.com/office/drawing/2010/main" val="0"/>
              </a:ext>
            </a:extLst>
          </a:blip>
          <a:srcRect l="15904" t="23611" r="12575" b="15972"/>
          <a:stretch/>
        </p:blipFill>
        <p:spPr>
          <a:xfrm>
            <a:off x="4733865" y="2055962"/>
            <a:ext cx="4185330" cy="2066536"/>
          </a:xfrm>
          <a:prstGeom prst="rect">
            <a:avLst/>
          </a:prstGeom>
        </p:spPr>
      </p:pic>
      <p:pic>
        <p:nvPicPr>
          <p:cNvPr id="38" name="Content Placeholder 37" descr="A picture containing footwear&#10;&#10;Description automatically generated">
            <a:extLst>
              <a:ext uri="{FF2B5EF4-FFF2-40B4-BE49-F238E27FC236}">
                <a16:creationId xmlns:a16="http://schemas.microsoft.com/office/drawing/2014/main" id="{A9CF2EDC-60AD-4EF1-A165-E1E33A03BE66}"/>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40160" t="6734" r="19377" b="8282"/>
          <a:stretch/>
        </p:blipFill>
        <p:spPr>
          <a:xfrm>
            <a:off x="8723080" y="2058090"/>
            <a:ext cx="2756145" cy="3383585"/>
          </a:xfrm>
          <a:prstGeom prst="rect">
            <a:avLst/>
          </a:prstGeom>
        </p:spPr>
      </p:pic>
    </p:spTree>
    <p:extLst>
      <p:ext uri="{BB962C8B-B14F-4D97-AF65-F5344CB8AC3E}">
        <p14:creationId xmlns:p14="http://schemas.microsoft.com/office/powerpoint/2010/main" val="8717149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a:xfrm>
            <a:off x="770926" y="477197"/>
            <a:ext cx="10515600" cy="1325563"/>
          </a:xfrm>
        </p:spPr>
        <p:txBody>
          <a:bodyPr/>
          <a:lstStyle/>
          <a:p>
            <a:r>
              <a:rPr lang="en-US" dirty="0"/>
              <a:t>Current and Future Work: Main Control Laws</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p:txBody>
          <a:bodyPr/>
          <a:lstStyle/>
          <a:p>
            <a:fld id="{BD657E71-A795-4BEB-ACEA-55B645E02BE9}" type="slidenum">
              <a:rPr lang="en-US" smtClean="0"/>
              <a:t>20</a:t>
            </a:fld>
            <a:endParaRPr lang="en-US"/>
          </a:p>
        </p:txBody>
      </p:sp>
      <p:grpSp>
        <p:nvGrpSpPr>
          <p:cNvPr id="50" name="Group 49">
            <a:extLst>
              <a:ext uri="{FF2B5EF4-FFF2-40B4-BE49-F238E27FC236}">
                <a16:creationId xmlns:a16="http://schemas.microsoft.com/office/drawing/2014/main" id="{ABF40889-57EA-48B3-B0F4-60E1D596DFDE}"/>
              </a:ext>
            </a:extLst>
          </p:cNvPr>
          <p:cNvGrpSpPr/>
          <p:nvPr/>
        </p:nvGrpSpPr>
        <p:grpSpPr>
          <a:xfrm>
            <a:off x="3816419" y="2890458"/>
            <a:ext cx="4576143" cy="2782486"/>
            <a:chOff x="3816419" y="2917608"/>
            <a:chExt cx="4576143" cy="2782486"/>
          </a:xfrm>
        </p:grpSpPr>
        <p:sp>
          <p:nvSpPr>
            <p:cNvPr id="9" name="Content Placeholder 2">
              <a:extLst>
                <a:ext uri="{FF2B5EF4-FFF2-40B4-BE49-F238E27FC236}">
                  <a16:creationId xmlns:a16="http://schemas.microsoft.com/office/drawing/2014/main" id="{A151E098-5207-416B-8147-AF7559A9B8E5}"/>
                </a:ext>
              </a:extLst>
            </p:cNvPr>
            <p:cNvSpPr txBox="1">
              <a:spLocks/>
            </p:cNvSpPr>
            <p:nvPr/>
          </p:nvSpPr>
          <p:spPr>
            <a:xfrm>
              <a:off x="4467225" y="5073649"/>
              <a:ext cx="2787234" cy="6264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Anticipatory Slope-Matching Control</a:t>
              </a:r>
            </a:p>
          </p:txBody>
        </p:sp>
        <p:grpSp>
          <p:nvGrpSpPr>
            <p:cNvPr id="11" name="Group 10">
              <a:extLst>
                <a:ext uri="{FF2B5EF4-FFF2-40B4-BE49-F238E27FC236}">
                  <a16:creationId xmlns:a16="http://schemas.microsoft.com/office/drawing/2014/main" id="{BDC329EE-AE72-4440-8D90-E69F8C3F98AD}"/>
                </a:ext>
              </a:extLst>
            </p:cNvPr>
            <p:cNvGrpSpPr/>
            <p:nvPr/>
          </p:nvGrpSpPr>
          <p:grpSpPr>
            <a:xfrm>
              <a:off x="3816419" y="2917608"/>
              <a:ext cx="4576143" cy="2040714"/>
              <a:chOff x="3816419" y="2917608"/>
              <a:chExt cx="4576143" cy="2040714"/>
            </a:xfrm>
          </p:grpSpPr>
          <p:pic>
            <p:nvPicPr>
              <p:cNvPr id="12" name="Graphic 11">
                <a:extLst>
                  <a:ext uri="{FF2B5EF4-FFF2-40B4-BE49-F238E27FC236}">
                    <a16:creationId xmlns:a16="http://schemas.microsoft.com/office/drawing/2014/main" id="{1E407504-8887-4EF0-96E6-7A01CA4F28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6419" y="2917608"/>
                <a:ext cx="4101648" cy="1889342"/>
              </a:xfrm>
              <a:prstGeom prst="rect">
                <a:avLst/>
              </a:prstGeom>
            </p:spPr>
          </p:pic>
          <p:grpSp>
            <p:nvGrpSpPr>
              <p:cNvPr id="13" name="Group 12">
                <a:extLst>
                  <a:ext uri="{FF2B5EF4-FFF2-40B4-BE49-F238E27FC236}">
                    <a16:creationId xmlns:a16="http://schemas.microsoft.com/office/drawing/2014/main" id="{02432B32-0216-4053-9975-CDF56AD1F1C4}"/>
                  </a:ext>
                </a:extLst>
              </p:cNvPr>
              <p:cNvGrpSpPr/>
              <p:nvPr/>
            </p:nvGrpSpPr>
            <p:grpSpPr>
              <a:xfrm>
                <a:off x="5646093" y="2969366"/>
                <a:ext cx="2746469" cy="1988956"/>
                <a:chOff x="5788119" y="2545807"/>
                <a:chExt cx="2746469" cy="1988956"/>
              </a:xfrm>
            </p:grpSpPr>
            <p:grpSp>
              <p:nvGrpSpPr>
                <p:cNvPr id="14" name="Group 13">
                  <a:extLst>
                    <a:ext uri="{FF2B5EF4-FFF2-40B4-BE49-F238E27FC236}">
                      <a16:creationId xmlns:a16="http://schemas.microsoft.com/office/drawing/2014/main" id="{E4582AC3-D5EF-495C-8B61-07441D63257E}"/>
                    </a:ext>
                  </a:extLst>
                </p:cNvPr>
                <p:cNvGrpSpPr/>
                <p:nvPr/>
              </p:nvGrpSpPr>
              <p:grpSpPr>
                <a:xfrm>
                  <a:off x="7396485" y="2545807"/>
                  <a:ext cx="1138103" cy="1275711"/>
                  <a:chOff x="2959407" y="3501985"/>
                  <a:chExt cx="1138103" cy="1275711"/>
                </a:xfrm>
              </p:grpSpPr>
              <p:sp>
                <p:nvSpPr>
                  <p:cNvPr id="21" name="Content Placeholder 2">
                    <a:extLst>
                      <a:ext uri="{FF2B5EF4-FFF2-40B4-BE49-F238E27FC236}">
                        <a16:creationId xmlns:a16="http://schemas.microsoft.com/office/drawing/2014/main" id="{C95E00BC-6F22-4EAC-87EC-664766C99AEA}"/>
                      </a:ext>
                    </a:extLst>
                  </p:cNvPr>
                  <p:cNvSpPr txBox="1">
                    <a:spLocks/>
                  </p:cNvSpPr>
                  <p:nvPr/>
                </p:nvSpPr>
                <p:spPr>
                  <a:xfrm>
                    <a:off x="2959407" y="3501985"/>
                    <a:ext cx="1138103" cy="561873"/>
                  </a:xfrm>
                  <a:prstGeom prst="rect">
                    <a:avLst/>
                  </a:prstGeom>
                  <a:ln>
                    <a:solidFill>
                      <a:schemeClr val="tx1"/>
                    </a:solidFill>
                  </a:ln>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Foot angle from the floor</a:t>
                    </a:r>
                  </a:p>
                </p:txBody>
              </p:sp>
              <p:cxnSp>
                <p:nvCxnSpPr>
                  <p:cNvPr id="22" name="Connector: Curved 21">
                    <a:extLst>
                      <a:ext uri="{FF2B5EF4-FFF2-40B4-BE49-F238E27FC236}">
                        <a16:creationId xmlns:a16="http://schemas.microsoft.com/office/drawing/2014/main" id="{AA9A8CCA-EE50-475D-8566-A97E6E1334EF}"/>
                      </a:ext>
                    </a:extLst>
                  </p:cNvPr>
                  <p:cNvCxnSpPr>
                    <a:cxnSpLocks/>
                  </p:cNvCxnSpPr>
                  <p:nvPr/>
                </p:nvCxnSpPr>
                <p:spPr>
                  <a:xfrm rot="5400000">
                    <a:off x="2904735" y="4286236"/>
                    <a:ext cx="713839" cy="26908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703BD6E-F5F0-4603-8ECA-98DF77293CEC}"/>
                    </a:ext>
                  </a:extLst>
                </p:cNvPr>
                <p:cNvGrpSpPr/>
                <p:nvPr/>
              </p:nvGrpSpPr>
              <p:grpSpPr>
                <a:xfrm>
                  <a:off x="5788119" y="3176891"/>
                  <a:ext cx="1940653" cy="1357872"/>
                  <a:chOff x="5788119" y="3176891"/>
                  <a:chExt cx="1940653" cy="1357872"/>
                </a:xfrm>
              </p:grpSpPr>
              <p:grpSp>
                <p:nvGrpSpPr>
                  <p:cNvPr id="16" name="Group 15">
                    <a:extLst>
                      <a:ext uri="{FF2B5EF4-FFF2-40B4-BE49-F238E27FC236}">
                        <a16:creationId xmlns:a16="http://schemas.microsoft.com/office/drawing/2014/main" id="{AC653975-DE5C-4E7C-91A7-958255B6A4D1}"/>
                      </a:ext>
                    </a:extLst>
                  </p:cNvPr>
                  <p:cNvGrpSpPr/>
                  <p:nvPr/>
                </p:nvGrpSpPr>
                <p:grpSpPr>
                  <a:xfrm>
                    <a:off x="5788119" y="3176891"/>
                    <a:ext cx="1940653" cy="1146295"/>
                    <a:chOff x="5788119" y="3176891"/>
                    <a:chExt cx="1940653" cy="1146295"/>
                  </a:xfrm>
                </p:grpSpPr>
                <p:cxnSp>
                  <p:nvCxnSpPr>
                    <p:cNvPr id="19" name="Straight Connector 18">
                      <a:extLst>
                        <a:ext uri="{FF2B5EF4-FFF2-40B4-BE49-F238E27FC236}">
                          <a16:creationId xmlns:a16="http://schemas.microsoft.com/office/drawing/2014/main" id="{C68EE3BA-4688-46FC-B79C-1A24141C5710}"/>
                        </a:ext>
                      </a:extLst>
                    </p:cNvPr>
                    <p:cNvCxnSpPr>
                      <a:cxnSpLocks/>
                    </p:cNvCxnSpPr>
                    <p:nvPr/>
                  </p:nvCxnSpPr>
                  <p:spPr>
                    <a:xfrm flipV="1">
                      <a:off x="5788119" y="3176891"/>
                      <a:ext cx="1608366" cy="953350"/>
                    </a:xfrm>
                    <a:prstGeom prst="line">
                      <a:avLst/>
                    </a:prstGeom>
                    <a:ln w="31750">
                      <a:solidFill>
                        <a:srgbClr val="C00000"/>
                      </a:solidFill>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245E28F-5942-45A2-8CB0-73BDBB38DC37}"/>
                        </a:ext>
                      </a:extLst>
                    </p:cNvPr>
                    <p:cNvCxnSpPr>
                      <a:cxnSpLocks/>
                    </p:cNvCxnSpPr>
                    <p:nvPr/>
                  </p:nvCxnSpPr>
                  <p:spPr>
                    <a:xfrm>
                      <a:off x="5788119" y="4130241"/>
                      <a:ext cx="1940653" cy="192945"/>
                    </a:xfrm>
                    <a:prstGeom prst="line">
                      <a:avLst/>
                    </a:prstGeom>
                    <a:ln w="31750">
                      <a:solidFill>
                        <a:srgbClr val="C00000"/>
                      </a:solidFill>
                      <a:prstDash val="lgDash"/>
                    </a:ln>
                  </p:spPr>
                  <p:style>
                    <a:lnRef idx="1">
                      <a:schemeClr val="dk1"/>
                    </a:lnRef>
                    <a:fillRef idx="0">
                      <a:schemeClr val="dk1"/>
                    </a:fillRef>
                    <a:effectRef idx="0">
                      <a:schemeClr val="dk1"/>
                    </a:effectRef>
                    <a:fontRef idx="minor">
                      <a:schemeClr val="tx1"/>
                    </a:fontRef>
                  </p:style>
                </p:cxnSp>
              </p:grpSp>
              <p:sp>
                <p:nvSpPr>
                  <p:cNvPr id="17" name="Content Placeholder 2">
                    <a:extLst>
                      <a:ext uri="{FF2B5EF4-FFF2-40B4-BE49-F238E27FC236}">
                        <a16:creationId xmlns:a16="http://schemas.microsoft.com/office/drawing/2014/main" id="{5432EF61-1816-49E3-B1C6-6D6689831BD1}"/>
                      </a:ext>
                    </a:extLst>
                  </p:cNvPr>
                  <p:cNvSpPr txBox="1">
                    <a:spLocks/>
                  </p:cNvSpPr>
                  <p:nvPr/>
                </p:nvSpPr>
                <p:spPr>
                  <a:xfrm>
                    <a:off x="7145584" y="3711931"/>
                    <a:ext cx="453185" cy="30948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solidFill>
                          <a:srgbClr val="FF0000"/>
                        </a:solidFill>
                      </a:rPr>
                      <a:t>Ɵ</a:t>
                    </a:r>
                  </a:p>
                </p:txBody>
              </p:sp>
              <p:sp>
                <p:nvSpPr>
                  <p:cNvPr id="18" name="Arc 17">
                    <a:extLst>
                      <a:ext uri="{FF2B5EF4-FFF2-40B4-BE49-F238E27FC236}">
                        <a16:creationId xmlns:a16="http://schemas.microsoft.com/office/drawing/2014/main" id="{FF2C1065-64F7-444F-88E9-DDCC38DA03ED}"/>
                      </a:ext>
                    </a:extLst>
                  </p:cNvPr>
                  <p:cNvSpPr/>
                  <p:nvPr/>
                </p:nvSpPr>
                <p:spPr>
                  <a:xfrm rot="1740000">
                    <a:off x="6469856" y="3473605"/>
                    <a:ext cx="1065458" cy="1061158"/>
                  </a:xfrm>
                  <a:prstGeom prst="arc">
                    <a:avLst>
                      <a:gd name="adj1" fmla="val 16200000"/>
                      <a:gd name="adj2" fmla="val 21219096"/>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grpSp>
          </p:grpSp>
        </p:grpSp>
      </p:grpSp>
      <p:grpSp>
        <p:nvGrpSpPr>
          <p:cNvPr id="53" name="Group 52">
            <a:extLst>
              <a:ext uri="{FF2B5EF4-FFF2-40B4-BE49-F238E27FC236}">
                <a16:creationId xmlns:a16="http://schemas.microsoft.com/office/drawing/2014/main" id="{06C4417F-332B-4421-934C-A97B3BD18E3F}"/>
              </a:ext>
            </a:extLst>
          </p:cNvPr>
          <p:cNvGrpSpPr/>
          <p:nvPr/>
        </p:nvGrpSpPr>
        <p:grpSpPr>
          <a:xfrm>
            <a:off x="7918067" y="1682478"/>
            <a:ext cx="4322068" cy="4147954"/>
            <a:chOff x="7918067" y="1709628"/>
            <a:chExt cx="4322068" cy="4147954"/>
          </a:xfrm>
        </p:grpSpPr>
        <p:pic>
          <p:nvPicPr>
            <p:cNvPr id="43" name="Graphic 42">
              <a:extLst>
                <a:ext uri="{FF2B5EF4-FFF2-40B4-BE49-F238E27FC236}">
                  <a16:creationId xmlns:a16="http://schemas.microsoft.com/office/drawing/2014/main" id="{E48064BE-35BC-4B34-AD40-4CE2517D8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0654" y="2916214"/>
              <a:ext cx="1258739" cy="1657074"/>
            </a:xfrm>
            <a:prstGeom prst="rect">
              <a:avLst/>
            </a:prstGeom>
          </p:spPr>
        </p:pic>
        <p:sp>
          <p:nvSpPr>
            <p:cNvPr id="10" name="Content Placeholder 2">
              <a:extLst>
                <a:ext uri="{FF2B5EF4-FFF2-40B4-BE49-F238E27FC236}">
                  <a16:creationId xmlns:a16="http://schemas.microsoft.com/office/drawing/2014/main" id="{590F0073-BE3B-4DF0-BAAD-AB117A9252AB}"/>
                </a:ext>
              </a:extLst>
            </p:cNvPr>
            <p:cNvSpPr txBox="1">
              <a:spLocks/>
            </p:cNvSpPr>
            <p:nvPr/>
          </p:nvSpPr>
          <p:spPr>
            <a:xfrm>
              <a:off x="8629650" y="5157964"/>
              <a:ext cx="2656876" cy="6996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Moment-Limiting Control</a:t>
              </a:r>
            </a:p>
          </p:txBody>
        </p:sp>
        <p:grpSp>
          <p:nvGrpSpPr>
            <p:cNvPr id="27" name="Group 26">
              <a:extLst>
                <a:ext uri="{FF2B5EF4-FFF2-40B4-BE49-F238E27FC236}">
                  <a16:creationId xmlns:a16="http://schemas.microsoft.com/office/drawing/2014/main" id="{B1C46503-139A-4F60-BECB-C386C4470A55}"/>
                </a:ext>
              </a:extLst>
            </p:cNvPr>
            <p:cNvGrpSpPr/>
            <p:nvPr/>
          </p:nvGrpSpPr>
          <p:grpSpPr>
            <a:xfrm>
              <a:off x="9320654" y="1709628"/>
              <a:ext cx="882318" cy="1113634"/>
              <a:chOff x="2959406" y="3664063"/>
              <a:chExt cx="882318" cy="1113634"/>
            </a:xfrm>
          </p:grpSpPr>
          <p:sp>
            <p:nvSpPr>
              <p:cNvPr id="28" name="Content Placeholder 2">
                <a:extLst>
                  <a:ext uri="{FF2B5EF4-FFF2-40B4-BE49-F238E27FC236}">
                    <a16:creationId xmlns:a16="http://schemas.microsoft.com/office/drawing/2014/main" id="{6C11FF4A-4D10-478C-8666-1D4019B89E8B}"/>
                  </a:ext>
                </a:extLst>
              </p:cNvPr>
              <p:cNvSpPr txBox="1">
                <a:spLocks/>
              </p:cNvSpPr>
              <p:nvPr/>
            </p:nvSpPr>
            <p:spPr>
              <a:xfrm>
                <a:off x="2959407" y="3664063"/>
                <a:ext cx="882317" cy="399795"/>
              </a:xfrm>
              <a:prstGeom prst="rect">
                <a:avLst/>
              </a:prstGeom>
              <a:ln>
                <a:solidFill>
                  <a:schemeClr val="tx1"/>
                </a:solidFill>
              </a:ln>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Ankle Moment</a:t>
                </a:r>
              </a:p>
            </p:txBody>
          </p:sp>
          <p:cxnSp>
            <p:nvCxnSpPr>
              <p:cNvPr id="29" name="Connector: Curved 28">
                <a:extLst>
                  <a:ext uri="{FF2B5EF4-FFF2-40B4-BE49-F238E27FC236}">
                    <a16:creationId xmlns:a16="http://schemas.microsoft.com/office/drawing/2014/main" id="{6CFF6865-E8C6-4BD7-A85A-C817C8EE380E}"/>
                  </a:ext>
                </a:extLst>
              </p:cNvPr>
              <p:cNvCxnSpPr>
                <a:cxnSpLocks/>
                <a:stCxn id="28" idx="1"/>
              </p:cNvCxnSpPr>
              <p:nvPr/>
            </p:nvCxnSpPr>
            <p:spPr>
              <a:xfrm rot="10800000" flipH="1" flipV="1">
                <a:off x="2959406" y="3863961"/>
                <a:ext cx="167707" cy="913736"/>
              </a:xfrm>
              <a:prstGeom prst="curvedConnector4">
                <a:avLst>
                  <a:gd name="adj1" fmla="val -136309"/>
                  <a:gd name="adj2" fmla="val 6093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6" name="Graphic 45">
              <a:extLst>
                <a:ext uri="{FF2B5EF4-FFF2-40B4-BE49-F238E27FC236}">
                  <a16:creationId xmlns:a16="http://schemas.microsoft.com/office/drawing/2014/main" id="{83BFD15D-87BA-43BB-B217-AF8EF5FDD0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8067" y="4401318"/>
              <a:ext cx="4322068" cy="425400"/>
            </a:xfrm>
            <a:prstGeom prst="rect">
              <a:avLst/>
            </a:prstGeom>
          </p:spPr>
        </p:pic>
      </p:grpSp>
      <p:sp>
        <p:nvSpPr>
          <p:cNvPr id="26" name="Arrow: Curved Right 25">
            <a:extLst>
              <a:ext uri="{FF2B5EF4-FFF2-40B4-BE49-F238E27FC236}">
                <a16:creationId xmlns:a16="http://schemas.microsoft.com/office/drawing/2014/main" id="{FB4B6B7A-9599-4A01-8593-301DFA965005}"/>
              </a:ext>
            </a:extLst>
          </p:cNvPr>
          <p:cNvSpPr/>
          <p:nvPr/>
        </p:nvSpPr>
        <p:spPr>
          <a:xfrm rot="7590235" flipH="1">
            <a:off x="9656614" y="2489629"/>
            <a:ext cx="932294" cy="1258371"/>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7" name="Straight Arrow Connector 36">
            <a:extLst>
              <a:ext uri="{FF2B5EF4-FFF2-40B4-BE49-F238E27FC236}">
                <a16:creationId xmlns:a16="http://schemas.microsoft.com/office/drawing/2014/main" id="{00D689B5-6535-413D-8414-46CE51C3B8A3}"/>
              </a:ext>
            </a:extLst>
          </p:cNvPr>
          <p:cNvCxnSpPr>
            <a:cxnSpLocks/>
            <a:stCxn id="36" idx="2"/>
          </p:cNvCxnSpPr>
          <p:nvPr/>
        </p:nvCxnSpPr>
        <p:spPr>
          <a:xfrm>
            <a:off x="770926" y="2656338"/>
            <a:ext cx="618115" cy="181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DF75F02D-CDF5-4ABC-A06B-F9EAD7B2D54D}"/>
              </a:ext>
            </a:extLst>
          </p:cNvPr>
          <p:cNvGrpSpPr/>
          <p:nvPr/>
        </p:nvGrpSpPr>
        <p:grpSpPr>
          <a:xfrm>
            <a:off x="300414" y="2354037"/>
            <a:ext cx="3381405" cy="3200463"/>
            <a:chOff x="300414" y="2354037"/>
            <a:chExt cx="3381405" cy="3200463"/>
          </a:xfrm>
        </p:grpSpPr>
        <p:grpSp>
          <p:nvGrpSpPr>
            <p:cNvPr id="49" name="Group 48">
              <a:extLst>
                <a:ext uri="{FF2B5EF4-FFF2-40B4-BE49-F238E27FC236}">
                  <a16:creationId xmlns:a16="http://schemas.microsoft.com/office/drawing/2014/main" id="{6320AD64-CFE7-4B8C-B205-840DBF8AB925}"/>
                </a:ext>
              </a:extLst>
            </p:cNvPr>
            <p:cNvGrpSpPr/>
            <p:nvPr/>
          </p:nvGrpSpPr>
          <p:grpSpPr>
            <a:xfrm>
              <a:off x="300414" y="2656739"/>
              <a:ext cx="3381405" cy="2897761"/>
              <a:chOff x="300414" y="2683889"/>
              <a:chExt cx="3381405" cy="2897761"/>
            </a:xfrm>
          </p:grpSpPr>
          <p:grpSp>
            <p:nvGrpSpPr>
              <p:cNvPr id="30" name="Group 29">
                <a:extLst>
                  <a:ext uri="{FF2B5EF4-FFF2-40B4-BE49-F238E27FC236}">
                    <a16:creationId xmlns:a16="http://schemas.microsoft.com/office/drawing/2014/main" id="{62981AF3-5F29-4F42-8599-DB9A71BD4037}"/>
                  </a:ext>
                </a:extLst>
              </p:cNvPr>
              <p:cNvGrpSpPr/>
              <p:nvPr/>
            </p:nvGrpSpPr>
            <p:grpSpPr>
              <a:xfrm>
                <a:off x="2506218" y="3600450"/>
                <a:ext cx="1175601" cy="834390"/>
                <a:chOff x="2506218" y="3600450"/>
                <a:chExt cx="1175601" cy="834390"/>
              </a:xfrm>
            </p:grpSpPr>
            <p:cxnSp>
              <p:nvCxnSpPr>
                <p:cNvPr id="31" name="Straight Arrow Connector 30">
                  <a:extLst>
                    <a:ext uri="{FF2B5EF4-FFF2-40B4-BE49-F238E27FC236}">
                      <a16:creationId xmlns:a16="http://schemas.microsoft.com/office/drawing/2014/main" id="{7DBD5462-6F7C-403E-898D-D70696100C92}"/>
                    </a:ext>
                  </a:extLst>
                </p:cNvPr>
                <p:cNvCxnSpPr>
                  <a:cxnSpLocks/>
                </p:cNvCxnSpPr>
                <p:nvPr/>
              </p:nvCxnSpPr>
              <p:spPr>
                <a:xfrm>
                  <a:off x="2506218" y="4066469"/>
                  <a:ext cx="0" cy="368371"/>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DA34196-B806-4D88-9CE7-94CB8BA2A108}"/>
                    </a:ext>
                  </a:extLst>
                </p:cNvPr>
                <p:cNvGrpSpPr/>
                <p:nvPr/>
              </p:nvGrpSpPr>
              <p:grpSpPr>
                <a:xfrm>
                  <a:off x="2506231" y="3600450"/>
                  <a:ext cx="1175588" cy="650200"/>
                  <a:chOff x="2506231" y="3600450"/>
                  <a:chExt cx="1175588" cy="650200"/>
                </a:xfrm>
              </p:grpSpPr>
              <p:sp>
                <p:nvSpPr>
                  <p:cNvPr id="33" name="Content Placeholder 2">
                    <a:extLst>
                      <a:ext uri="{FF2B5EF4-FFF2-40B4-BE49-F238E27FC236}">
                        <a16:creationId xmlns:a16="http://schemas.microsoft.com/office/drawing/2014/main" id="{24CFD461-7B53-4ED0-88FD-DA47CC716D5E}"/>
                      </a:ext>
                    </a:extLst>
                  </p:cNvPr>
                  <p:cNvSpPr txBox="1">
                    <a:spLocks/>
                  </p:cNvSpPr>
                  <p:nvPr/>
                </p:nvSpPr>
                <p:spPr>
                  <a:xfrm>
                    <a:off x="2959407" y="3600450"/>
                    <a:ext cx="722412" cy="463408"/>
                  </a:xfrm>
                  <a:prstGeom prst="rect">
                    <a:avLst/>
                  </a:prstGeom>
                  <a:ln>
                    <a:solidFill>
                      <a:schemeClr val="tx1"/>
                    </a:solidFill>
                  </a:ln>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Toe-lift</a:t>
                    </a:r>
                    <a:endParaRPr lang="en-US" sz="1100" dirty="0"/>
                  </a:p>
                </p:txBody>
              </p:sp>
              <p:cxnSp>
                <p:nvCxnSpPr>
                  <p:cNvPr id="34" name="Connector: Curved 33">
                    <a:extLst>
                      <a:ext uri="{FF2B5EF4-FFF2-40B4-BE49-F238E27FC236}">
                        <a16:creationId xmlns:a16="http://schemas.microsoft.com/office/drawing/2014/main" id="{003682D2-6DDD-4464-8D5D-D47E0F041330}"/>
                      </a:ext>
                    </a:extLst>
                  </p:cNvPr>
                  <p:cNvCxnSpPr>
                    <a:cxnSpLocks/>
                    <a:stCxn id="33" idx="1"/>
                  </p:cNvCxnSpPr>
                  <p:nvPr/>
                </p:nvCxnSpPr>
                <p:spPr>
                  <a:xfrm rot="10800000" flipV="1">
                    <a:off x="2506231" y="3832154"/>
                    <a:ext cx="453177" cy="41849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37A6DD19-DF1D-4BD1-AD94-38F360F316B7}"/>
                  </a:ext>
                </a:extLst>
              </p:cNvPr>
              <p:cNvGrpSpPr/>
              <p:nvPr/>
            </p:nvGrpSpPr>
            <p:grpSpPr>
              <a:xfrm>
                <a:off x="300414" y="2683889"/>
                <a:ext cx="3264520" cy="2897761"/>
                <a:chOff x="300414" y="2683889"/>
                <a:chExt cx="3264520" cy="2897761"/>
              </a:xfrm>
            </p:grpSpPr>
            <p:sp>
              <p:nvSpPr>
                <p:cNvPr id="8" name="Content Placeholder 2">
                  <a:extLst>
                    <a:ext uri="{FF2B5EF4-FFF2-40B4-BE49-F238E27FC236}">
                      <a16:creationId xmlns:a16="http://schemas.microsoft.com/office/drawing/2014/main" id="{445C593E-77F7-48D8-A2A9-DFC7B1F718CA}"/>
                    </a:ext>
                  </a:extLst>
                </p:cNvPr>
                <p:cNvSpPr txBox="1">
                  <a:spLocks/>
                </p:cNvSpPr>
                <p:nvPr/>
              </p:nvSpPr>
              <p:spPr>
                <a:xfrm>
                  <a:off x="933450" y="5073650"/>
                  <a:ext cx="2305050" cy="50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Toe-lift control</a:t>
                  </a:r>
                </a:p>
              </p:txBody>
            </p:sp>
            <p:pic>
              <p:nvPicPr>
                <p:cNvPr id="39" name="Graphic 38">
                  <a:extLst>
                    <a:ext uri="{FF2B5EF4-FFF2-40B4-BE49-F238E27FC236}">
                      <a16:creationId xmlns:a16="http://schemas.microsoft.com/office/drawing/2014/main" id="{C5319678-F14B-47EC-B9FB-DE00C4C8C5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622576">
                  <a:off x="959221" y="2683889"/>
                  <a:ext cx="1325399" cy="1710690"/>
                </a:xfrm>
                <a:prstGeom prst="rect">
                  <a:avLst/>
                </a:prstGeom>
              </p:spPr>
            </p:pic>
            <p:pic>
              <p:nvPicPr>
                <p:cNvPr id="41" name="Graphic 40">
                  <a:extLst>
                    <a:ext uri="{FF2B5EF4-FFF2-40B4-BE49-F238E27FC236}">
                      <a16:creationId xmlns:a16="http://schemas.microsoft.com/office/drawing/2014/main" id="{06BFFD9A-F589-419B-8E51-6621B1ABA9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414" y="4439783"/>
                  <a:ext cx="3264520" cy="368370"/>
                </a:xfrm>
                <a:prstGeom prst="rect">
                  <a:avLst/>
                </a:prstGeom>
              </p:spPr>
            </p:pic>
          </p:grpSp>
        </p:grpSp>
        <p:sp>
          <p:nvSpPr>
            <p:cNvPr id="36" name="Content Placeholder 2">
              <a:extLst>
                <a:ext uri="{FF2B5EF4-FFF2-40B4-BE49-F238E27FC236}">
                  <a16:creationId xmlns:a16="http://schemas.microsoft.com/office/drawing/2014/main" id="{974D33CD-B7AF-4341-AE94-BE1071E0D6EE}"/>
                </a:ext>
              </a:extLst>
            </p:cNvPr>
            <p:cNvSpPr txBox="1">
              <a:spLocks/>
            </p:cNvSpPr>
            <p:nvPr/>
          </p:nvSpPr>
          <p:spPr>
            <a:xfrm>
              <a:off x="409738" y="2354037"/>
              <a:ext cx="722376" cy="302301"/>
            </a:xfrm>
            <a:prstGeom prst="rect">
              <a:avLst/>
            </a:prstGeom>
            <a:ln>
              <a:solidFill>
                <a:schemeClr val="tx1"/>
              </a:solidFill>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TADA</a:t>
              </a:r>
            </a:p>
          </p:txBody>
        </p:sp>
        <p:sp>
          <p:nvSpPr>
            <p:cNvPr id="38" name="Content Placeholder 2">
              <a:extLst>
                <a:ext uri="{FF2B5EF4-FFF2-40B4-BE49-F238E27FC236}">
                  <a16:creationId xmlns:a16="http://schemas.microsoft.com/office/drawing/2014/main" id="{A5609FC4-CA06-4017-895C-88900F71BF39}"/>
                </a:ext>
              </a:extLst>
            </p:cNvPr>
            <p:cNvSpPr txBox="1">
              <a:spLocks/>
            </p:cNvSpPr>
            <p:nvPr/>
          </p:nvSpPr>
          <p:spPr>
            <a:xfrm>
              <a:off x="2699241" y="2717768"/>
              <a:ext cx="722412" cy="463408"/>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IMU</a:t>
              </a:r>
              <a:endParaRPr lang="en-US" sz="1100" dirty="0"/>
            </a:p>
          </p:txBody>
        </p:sp>
        <p:cxnSp>
          <p:nvCxnSpPr>
            <p:cNvPr id="40" name="Connector: Curved 39">
              <a:extLst>
                <a:ext uri="{FF2B5EF4-FFF2-40B4-BE49-F238E27FC236}">
                  <a16:creationId xmlns:a16="http://schemas.microsoft.com/office/drawing/2014/main" id="{C37844E0-75DA-44F4-A298-509EDC405AB7}"/>
                </a:ext>
              </a:extLst>
            </p:cNvPr>
            <p:cNvCxnSpPr>
              <a:cxnSpLocks/>
              <a:stCxn id="38" idx="1"/>
            </p:cNvCxnSpPr>
            <p:nvPr/>
          </p:nvCxnSpPr>
          <p:spPr>
            <a:xfrm rot="10800000" flipV="1">
              <a:off x="2236997" y="2949472"/>
              <a:ext cx="462245" cy="101733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963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a:xfrm>
            <a:off x="770926" y="477197"/>
            <a:ext cx="10515600" cy="1325563"/>
          </a:xfrm>
        </p:spPr>
        <p:txBody>
          <a:bodyPr/>
          <a:lstStyle/>
          <a:p>
            <a:r>
              <a:rPr lang="en-US" dirty="0"/>
              <a:t>Current and Future Work: Comparisons</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p:txBody>
          <a:bodyPr/>
          <a:lstStyle/>
          <a:p>
            <a:fld id="{BD657E71-A795-4BEB-ACEA-55B645E02BE9}" type="slidenum">
              <a:rPr lang="en-US" smtClean="0"/>
              <a:t>21</a:t>
            </a:fld>
            <a:endParaRPr lang="en-US"/>
          </a:p>
        </p:txBody>
      </p:sp>
      <p:pic>
        <p:nvPicPr>
          <p:cNvPr id="42" name="Graphic 41">
            <a:extLst>
              <a:ext uri="{FF2B5EF4-FFF2-40B4-BE49-F238E27FC236}">
                <a16:creationId xmlns:a16="http://schemas.microsoft.com/office/drawing/2014/main" id="{05CE9489-8733-462C-81B3-270160987E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622576">
            <a:off x="8713685" y="4518561"/>
            <a:ext cx="1325399" cy="1710690"/>
          </a:xfrm>
          <a:prstGeom prst="rect">
            <a:avLst/>
          </a:prstGeom>
        </p:spPr>
      </p:pic>
      <p:pic>
        <p:nvPicPr>
          <p:cNvPr id="52" name="Graphic 51">
            <a:extLst>
              <a:ext uri="{FF2B5EF4-FFF2-40B4-BE49-F238E27FC236}">
                <a16:creationId xmlns:a16="http://schemas.microsoft.com/office/drawing/2014/main" id="{134FDA89-C063-4EFB-ADFA-3CC4AA8539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622576">
            <a:off x="8713684" y="1832817"/>
            <a:ext cx="1325399" cy="1710690"/>
          </a:xfrm>
          <a:prstGeom prst="rect">
            <a:avLst/>
          </a:prstGeom>
        </p:spPr>
      </p:pic>
      <p:pic>
        <p:nvPicPr>
          <p:cNvPr id="54" name="Content Placeholder 5">
            <a:extLst>
              <a:ext uri="{FF2B5EF4-FFF2-40B4-BE49-F238E27FC236}">
                <a16:creationId xmlns:a16="http://schemas.microsoft.com/office/drawing/2014/main" id="{465F5794-77C9-4B20-BCFE-9555A97AB07E}"/>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1917145" y="1893888"/>
            <a:ext cx="1709688" cy="1628274"/>
          </a:xfrm>
        </p:spPr>
      </p:pic>
      <p:grpSp>
        <p:nvGrpSpPr>
          <p:cNvPr id="44" name="Group 43">
            <a:extLst>
              <a:ext uri="{FF2B5EF4-FFF2-40B4-BE49-F238E27FC236}">
                <a16:creationId xmlns:a16="http://schemas.microsoft.com/office/drawing/2014/main" id="{5B3CE806-9B1A-4BAF-B3E1-1A341433EE7D}"/>
              </a:ext>
            </a:extLst>
          </p:cNvPr>
          <p:cNvGrpSpPr/>
          <p:nvPr/>
        </p:nvGrpSpPr>
        <p:grpSpPr>
          <a:xfrm rot="1098435">
            <a:off x="9222575" y="2649702"/>
            <a:ext cx="394880" cy="407113"/>
            <a:chOff x="609600" y="1197226"/>
            <a:chExt cx="394880" cy="407113"/>
          </a:xfrm>
        </p:grpSpPr>
        <p:cxnSp>
          <p:nvCxnSpPr>
            <p:cNvPr id="45" name="Straight Connector 44">
              <a:extLst>
                <a:ext uri="{FF2B5EF4-FFF2-40B4-BE49-F238E27FC236}">
                  <a16:creationId xmlns:a16="http://schemas.microsoft.com/office/drawing/2014/main" id="{BFA6821D-47B3-4693-ADC3-216C15FC667F}"/>
                </a:ext>
              </a:extLst>
            </p:cNvPr>
            <p:cNvCxnSpPr/>
            <p:nvPr/>
          </p:nvCxnSpPr>
          <p:spPr>
            <a:xfrm>
              <a:off x="609600" y="1197226"/>
              <a:ext cx="0" cy="40711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F6C2DE9-C71C-4E61-93FD-0E01B1248E71}"/>
                </a:ext>
              </a:extLst>
            </p:cNvPr>
            <p:cNvCxnSpPr>
              <a:cxnSpLocks/>
            </p:cNvCxnSpPr>
            <p:nvPr/>
          </p:nvCxnSpPr>
          <p:spPr>
            <a:xfrm rot="5400000" flipV="1">
              <a:off x="807040" y="1406899"/>
              <a:ext cx="0" cy="39488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2B8EA0D-56A9-488F-B9F6-15BBB0E9D11C}"/>
                </a:ext>
              </a:extLst>
            </p:cNvPr>
            <p:cNvSpPr/>
            <p:nvPr/>
          </p:nvSpPr>
          <p:spPr>
            <a:xfrm>
              <a:off x="616755" y="1520890"/>
              <a:ext cx="70837" cy="8231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a:extLst>
              <a:ext uri="{FF2B5EF4-FFF2-40B4-BE49-F238E27FC236}">
                <a16:creationId xmlns:a16="http://schemas.microsoft.com/office/drawing/2014/main" id="{017DC295-5600-4601-A14E-331E2C08F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74786" y="4455494"/>
            <a:ext cx="1752047" cy="1654711"/>
          </a:xfrm>
          <a:prstGeom prst="rect">
            <a:avLst/>
          </a:prstGeom>
        </p:spPr>
      </p:pic>
      <p:sp>
        <p:nvSpPr>
          <p:cNvPr id="56" name="Content Placeholder 2">
            <a:extLst>
              <a:ext uri="{FF2B5EF4-FFF2-40B4-BE49-F238E27FC236}">
                <a16:creationId xmlns:a16="http://schemas.microsoft.com/office/drawing/2014/main" id="{C7393D85-E2D2-4FC1-8FEF-27C2EBF74F74}"/>
              </a:ext>
            </a:extLst>
          </p:cNvPr>
          <p:cNvSpPr txBox="1">
            <a:spLocks/>
          </p:cNvSpPr>
          <p:nvPr/>
        </p:nvSpPr>
        <p:spPr>
          <a:xfrm>
            <a:off x="2904456" y="1967124"/>
            <a:ext cx="860719" cy="548318"/>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400" dirty="0"/>
              <a:t>Intact</a:t>
            </a:r>
          </a:p>
          <a:p>
            <a:pPr marL="0" indent="0" algn="ctr">
              <a:spcBef>
                <a:spcPts val="0"/>
              </a:spcBef>
              <a:buFont typeface="Arial" panose="020B0604020202020204" pitchFamily="34" charset="0"/>
              <a:buNone/>
            </a:pPr>
            <a:r>
              <a:rPr lang="en-US" sz="1400" dirty="0"/>
              <a:t>Ankle</a:t>
            </a:r>
          </a:p>
        </p:txBody>
      </p:sp>
      <p:sp>
        <p:nvSpPr>
          <p:cNvPr id="57" name="Content Placeholder 2">
            <a:extLst>
              <a:ext uri="{FF2B5EF4-FFF2-40B4-BE49-F238E27FC236}">
                <a16:creationId xmlns:a16="http://schemas.microsoft.com/office/drawing/2014/main" id="{375ABF40-65D6-4155-B78B-8BBDD1AC2430}"/>
              </a:ext>
            </a:extLst>
          </p:cNvPr>
          <p:cNvSpPr txBox="1">
            <a:spLocks/>
          </p:cNvSpPr>
          <p:nvPr/>
        </p:nvSpPr>
        <p:spPr>
          <a:xfrm>
            <a:off x="2904456" y="4577370"/>
            <a:ext cx="994937" cy="477871"/>
          </a:xfrm>
          <a:prstGeom prst="rect">
            <a:avLst/>
          </a:prstGeom>
          <a:ln>
            <a:solidFill>
              <a:schemeClr val="tx1"/>
            </a:solidFill>
          </a:ln>
        </p:spPr>
        <p:txBody>
          <a:bodyPr vert="horz" lIns="91440" tIns="4572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Adaptable Ankle</a:t>
            </a:r>
          </a:p>
        </p:txBody>
      </p:sp>
      <p:sp>
        <p:nvSpPr>
          <p:cNvPr id="58" name="Content Placeholder 2">
            <a:extLst>
              <a:ext uri="{FF2B5EF4-FFF2-40B4-BE49-F238E27FC236}">
                <a16:creationId xmlns:a16="http://schemas.microsoft.com/office/drawing/2014/main" id="{17E6FCDC-C993-49F9-944E-AFFD55E2A584}"/>
              </a:ext>
            </a:extLst>
          </p:cNvPr>
          <p:cNvSpPr txBox="1">
            <a:spLocks/>
          </p:cNvSpPr>
          <p:nvPr/>
        </p:nvSpPr>
        <p:spPr>
          <a:xfrm>
            <a:off x="8020047" y="1967124"/>
            <a:ext cx="722376" cy="548318"/>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Fixed Ankle</a:t>
            </a:r>
          </a:p>
        </p:txBody>
      </p:sp>
      <p:sp>
        <p:nvSpPr>
          <p:cNvPr id="60" name="Content Placeholder 2">
            <a:extLst>
              <a:ext uri="{FF2B5EF4-FFF2-40B4-BE49-F238E27FC236}">
                <a16:creationId xmlns:a16="http://schemas.microsoft.com/office/drawing/2014/main" id="{8E61C2F1-4D85-4CB1-A41B-D3FC7D69485E}"/>
              </a:ext>
            </a:extLst>
          </p:cNvPr>
          <p:cNvSpPr txBox="1">
            <a:spLocks/>
          </p:cNvSpPr>
          <p:nvPr/>
        </p:nvSpPr>
        <p:spPr>
          <a:xfrm>
            <a:off x="7747486" y="4547833"/>
            <a:ext cx="994937" cy="477871"/>
          </a:xfrm>
          <a:prstGeom prst="rect">
            <a:avLst/>
          </a:prstGeom>
          <a:ln>
            <a:solidFill>
              <a:schemeClr val="tx1"/>
            </a:solidFill>
          </a:ln>
        </p:spPr>
        <p:txBody>
          <a:bodyPr vert="horz" lIns="91440" tIns="4572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Adaptable Ankle</a:t>
            </a:r>
          </a:p>
        </p:txBody>
      </p:sp>
      <p:sp>
        <p:nvSpPr>
          <p:cNvPr id="61" name="Content Placeholder 2">
            <a:extLst>
              <a:ext uri="{FF2B5EF4-FFF2-40B4-BE49-F238E27FC236}">
                <a16:creationId xmlns:a16="http://schemas.microsoft.com/office/drawing/2014/main" id="{037D4F55-80EA-4E9E-A6DE-CB1E105FB9C7}"/>
              </a:ext>
            </a:extLst>
          </p:cNvPr>
          <p:cNvSpPr txBox="1">
            <a:spLocks/>
          </p:cNvSpPr>
          <p:nvPr/>
        </p:nvSpPr>
        <p:spPr>
          <a:xfrm>
            <a:off x="2253340" y="3749892"/>
            <a:ext cx="994937" cy="47787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VS.</a:t>
            </a:r>
          </a:p>
        </p:txBody>
      </p:sp>
      <p:sp>
        <p:nvSpPr>
          <p:cNvPr id="63" name="Content Placeholder 2">
            <a:extLst>
              <a:ext uri="{FF2B5EF4-FFF2-40B4-BE49-F238E27FC236}">
                <a16:creationId xmlns:a16="http://schemas.microsoft.com/office/drawing/2014/main" id="{4F17E1DE-8823-47B7-BC99-0137B3F743B6}"/>
              </a:ext>
            </a:extLst>
          </p:cNvPr>
          <p:cNvSpPr txBox="1">
            <a:spLocks/>
          </p:cNvSpPr>
          <p:nvPr/>
        </p:nvSpPr>
        <p:spPr>
          <a:xfrm>
            <a:off x="8771417" y="3754699"/>
            <a:ext cx="994937" cy="47787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VS.</a:t>
            </a:r>
          </a:p>
        </p:txBody>
      </p:sp>
    </p:spTree>
    <p:extLst>
      <p:ext uri="{BB962C8B-B14F-4D97-AF65-F5344CB8AC3E}">
        <p14:creationId xmlns:p14="http://schemas.microsoft.com/office/powerpoint/2010/main" val="34769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60" grpId="0" animBg="1"/>
      <p:bldP spid="61"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p:txBody>
          <a:bodyPr/>
          <a:lstStyle/>
          <a:p>
            <a:r>
              <a:rPr lang="en-US" dirty="0"/>
              <a:t>Current and Future Work: Aim 1</a:t>
            </a:r>
          </a:p>
        </p:txBody>
      </p:sp>
      <p:sp>
        <p:nvSpPr>
          <p:cNvPr id="3" name="Content Placeholder 2">
            <a:extLst>
              <a:ext uri="{FF2B5EF4-FFF2-40B4-BE49-F238E27FC236}">
                <a16:creationId xmlns:a16="http://schemas.microsoft.com/office/drawing/2014/main" id="{3740BB24-E1AE-42CB-A506-8362D195622C}"/>
              </a:ext>
            </a:extLst>
          </p:cNvPr>
          <p:cNvSpPr>
            <a:spLocks noGrp="1"/>
          </p:cNvSpPr>
          <p:nvPr>
            <p:ph idx="1"/>
          </p:nvPr>
        </p:nvSpPr>
        <p:spPr>
          <a:xfrm>
            <a:off x="838200" y="1415119"/>
            <a:ext cx="10515600" cy="752669"/>
          </a:xfrm>
        </p:spPr>
        <p:txBody>
          <a:bodyPr>
            <a:normAutofit fontScale="85000" lnSpcReduction="20000"/>
          </a:bodyPr>
          <a:lstStyle/>
          <a:p>
            <a:pPr marL="0" indent="0">
              <a:buNone/>
            </a:pPr>
            <a:r>
              <a:rPr lang="en-US" dirty="0"/>
              <a:t>Develop and test the validation of the TADA controller </a:t>
            </a:r>
          </a:p>
          <a:p>
            <a:pPr marL="0" indent="0">
              <a:buNone/>
            </a:pPr>
            <a:r>
              <a:rPr lang="en-US" dirty="0"/>
              <a:t>on four non-disabled persons (no amputations)</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a:xfrm>
            <a:off x="8836842" y="6356350"/>
            <a:ext cx="2743200" cy="365125"/>
          </a:xfrm>
        </p:spPr>
        <p:txBody>
          <a:bodyPr/>
          <a:lstStyle/>
          <a:p>
            <a:fld id="{BD657E71-A795-4BEB-ACEA-55B645E02BE9}" type="slidenum">
              <a:rPr lang="en-US" smtClean="0"/>
              <a:t>22</a:t>
            </a:fld>
            <a:endParaRPr lang="en-US"/>
          </a:p>
        </p:txBody>
      </p:sp>
      <p:pic>
        <p:nvPicPr>
          <p:cNvPr id="8" name="Picture 7" descr="Diagram&#10;&#10;Description automatically generated with low confidence">
            <a:extLst>
              <a:ext uri="{FF2B5EF4-FFF2-40B4-BE49-F238E27FC236}">
                <a16:creationId xmlns:a16="http://schemas.microsoft.com/office/drawing/2014/main" id="{1D431885-34C9-4344-B7BF-A86F4ED9B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59" y="2468562"/>
            <a:ext cx="3077017" cy="3564293"/>
          </a:xfrm>
          <a:prstGeom prst="rect">
            <a:avLst/>
          </a:prstGeom>
        </p:spPr>
      </p:pic>
      <p:pic>
        <p:nvPicPr>
          <p:cNvPr id="10" name="Picture 9" descr="Diagram&#10;&#10;Description automatically generated">
            <a:extLst>
              <a:ext uri="{FF2B5EF4-FFF2-40B4-BE49-F238E27FC236}">
                <a16:creationId xmlns:a16="http://schemas.microsoft.com/office/drawing/2014/main" id="{02920261-FFCC-49F8-8ACD-4C8B2095C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862" y="2754470"/>
            <a:ext cx="2282285" cy="3278385"/>
          </a:xfrm>
          <a:prstGeom prst="rect">
            <a:avLst/>
          </a:prstGeom>
        </p:spPr>
      </p:pic>
      <p:pic>
        <p:nvPicPr>
          <p:cNvPr id="12" name="Picture 11" descr="Diagram&#10;&#10;Description automatically generated">
            <a:extLst>
              <a:ext uri="{FF2B5EF4-FFF2-40B4-BE49-F238E27FC236}">
                <a16:creationId xmlns:a16="http://schemas.microsoft.com/office/drawing/2014/main" id="{12EF8409-513D-4103-B6EE-99D253B61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26773">
            <a:off x="8873254" y="2827267"/>
            <a:ext cx="2264528" cy="3278385"/>
          </a:xfrm>
          <a:prstGeom prst="rect">
            <a:avLst/>
          </a:prstGeom>
        </p:spPr>
      </p:pic>
      <p:sp>
        <p:nvSpPr>
          <p:cNvPr id="14" name="Content Placeholder 2">
            <a:extLst>
              <a:ext uri="{FF2B5EF4-FFF2-40B4-BE49-F238E27FC236}">
                <a16:creationId xmlns:a16="http://schemas.microsoft.com/office/drawing/2014/main" id="{78E8C713-830C-4166-9EAA-D3A9C59A70FC}"/>
              </a:ext>
            </a:extLst>
          </p:cNvPr>
          <p:cNvSpPr txBox="1">
            <a:spLocks/>
          </p:cNvSpPr>
          <p:nvPr/>
        </p:nvSpPr>
        <p:spPr>
          <a:xfrm>
            <a:off x="1700478" y="2323330"/>
            <a:ext cx="1026367" cy="431140"/>
          </a:xfrm>
          <a:prstGeom prst="rect">
            <a:avLst/>
          </a:prstGeom>
          <a:ln>
            <a:solidFill>
              <a:schemeClr val="tx1"/>
            </a:solidFill>
          </a:ln>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Motion capture cameras</a:t>
            </a:r>
          </a:p>
        </p:txBody>
      </p:sp>
      <p:sp>
        <p:nvSpPr>
          <p:cNvPr id="15" name="Content Placeholder 2">
            <a:extLst>
              <a:ext uri="{FF2B5EF4-FFF2-40B4-BE49-F238E27FC236}">
                <a16:creationId xmlns:a16="http://schemas.microsoft.com/office/drawing/2014/main" id="{059D56CF-6C8E-4CC1-B84D-18AA628CC70D}"/>
              </a:ext>
            </a:extLst>
          </p:cNvPr>
          <p:cNvSpPr txBox="1">
            <a:spLocks/>
          </p:cNvSpPr>
          <p:nvPr/>
        </p:nvSpPr>
        <p:spPr>
          <a:xfrm>
            <a:off x="1144484" y="6050473"/>
            <a:ext cx="2931831" cy="50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800" dirty="0"/>
              <a:t>Force plates</a:t>
            </a:r>
          </a:p>
          <a:p>
            <a:pPr marL="0" indent="0">
              <a:lnSpc>
                <a:spcPct val="120000"/>
              </a:lnSpc>
              <a:spcBef>
                <a:spcPts val="0"/>
              </a:spcBef>
              <a:buFont typeface="Arial" panose="020B0604020202020204" pitchFamily="34" charset="0"/>
              <a:buNone/>
            </a:pPr>
            <a:r>
              <a:rPr lang="en-US" sz="1800" dirty="0"/>
              <a:t>Speed of 0.9, 1.1, 1.3 m/s</a:t>
            </a:r>
          </a:p>
        </p:txBody>
      </p:sp>
      <p:cxnSp>
        <p:nvCxnSpPr>
          <p:cNvPr id="16" name="Straight Arrow Connector 15">
            <a:extLst>
              <a:ext uri="{FF2B5EF4-FFF2-40B4-BE49-F238E27FC236}">
                <a16:creationId xmlns:a16="http://schemas.microsoft.com/office/drawing/2014/main" id="{79653432-DC3E-4072-8481-7B2E78679F51}"/>
              </a:ext>
            </a:extLst>
          </p:cNvPr>
          <p:cNvCxnSpPr>
            <a:cxnSpLocks/>
            <a:stCxn id="14" idx="3"/>
          </p:cNvCxnSpPr>
          <p:nvPr/>
        </p:nvCxnSpPr>
        <p:spPr>
          <a:xfrm>
            <a:off x="2726845" y="2538900"/>
            <a:ext cx="699797" cy="954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A0974CD-7CAB-4EED-9E84-E0C2C6AC3A8C}"/>
              </a:ext>
            </a:extLst>
          </p:cNvPr>
          <p:cNvCxnSpPr>
            <a:cxnSpLocks/>
          </p:cNvCxnSpPr>
          <p:nvPr/>
        </p:nvCxnSpPr>
        <p:spPr>
          <a:xfrm flipH="1">
            <a:off x="1095398" y="2538900"/>
            <a:ext cx="605080" cy="1114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3C36DB86-6D0C-4B3D-B78E-9A88AD31920C}"/>
              </a:ext>
            </a:extLst>
          </p:cNvPr>
          <p:cNvSpPr txBox="1">
            <a:spLocks/>
          </p:cNvSpPr>
          <p:nvPr/>
        </p:nvSpPr>
        <p:spPr>
          <a:xfrm>
            <a:off x="96537" y="5038142"/>
            <a:ext cx="722376" cy="302301"/>
          </a:xfrm>
          <a:prstGeom prst="rect">
            <a:avLst/>
          </a:prstGeom>
          <a:ln>
            <a:solidFill>
              <a:schemeClr val="tx1"/>
            </a:solidFill>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TADA</a:t>
            </a:r>
          </a:p>
        </p:txBody>
      </p:sp>
      <p:cxnSp>
        <p:nvCxnSpPr>
          <p:cNvPr id="19" name="Straight Arrow Connector 18">
            <a:extLst>
              <a:ext uri="{FF2B5EF4-FFF2-40B4-BE49-F238E27FC236}">
                <a16:creationId xmlns:a16="http://schemas.microsoft.com/office/drawing/2014/main" id="{960A9B5F-05AB-45D6-A8F1-222D82F5C831}"/>
              </a:ext>
            </a:extLst>
          </p:cNvPr>
          <p:cNvCxnSpPr>
            <a:cxnSpLocks/>
          </p:cNvCxnSpPr>
          <p:nvPr/>
        </p:nvCxnSpPr>
        <p:spPr>
          <a:xfrm>
            <a:off x="683967" y="5340443"/>
            <a:ext cx="618115" cy="181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71B9441F-04CA-429F-801E-89781CC1E0E2}"/>
              </a:ext>
            </a:extLst>
          </p:cNvPr>
          <p:cNvSpPr txBox="1">
            <a:spLocks/>
          </p:cNvSpPr>
          <p:nvPr/>
        </p:nvSpPr>
        <p:spPr>
          <a:xfrm>
            <a:off x="579706" y="3774112"/>
            <a:ext cx="803532" cy="433555"/>
          </a:xfrm>
          <a:prstGeom prst="rect">
            <a:avLst/>
          </a:prstGeom>
          <a:ln>
            <a:solidFill>
              <a:schemeClr val="tx1"/>
            </a:solidFill>
          </a:ln>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Prosthetic extension orthotic</a:t>
            </a:r>
          </a:p>
        </p:txBody>
      </p:sp>
      <p:cxnSp>
        <p:nvCxnSpPr>
          <p:cNvPr id="42" name="Straight Arrow Connector 41">
            <a:extLst>
              <a:ext uri="{FF2B5EF4-FFF2-40B4-BE49-F238E27FC236}">
                <a16:creationId xmlns:a16="http://schemas.microsoft.com/office/drawing/2014/main" id="{674D4A02-C56F-4FBB-9623-8FE958F3134B}"/>
              </a:ext>
            </a:extLst>
          </p:cNvPr>
          <p:cNvCxnSpPr>
            <a:cxnSpLocks/>
          </p:cNvCxnSpPr>
          <p:nvPr/>
        </p:nvCxnSpPr>
        <p:spPr>
          <a:xfrm>
            <a:off x="981472" y="4211892"/>
            <a:ext cx="439258" cy="986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Content Placeholder 2">
            <a:extLst>
              <a:ext uri="{FF2B5EF4-FFF2-40B4-BE49-F238E27FC236}">
                <a16:creationId xmlns:a16="http://schemas.microsoft.com/office/drawing/2014/main" id="{6B167301-8175-4953-A3C0-2F0FBB74C912}"/>
              </a:ext>
            </a:extLst>
          </p:cNvPr>
          <p:cNvSpPr txBox="1">
            <a:spLocks/>
          </p:cNvSpPr>
          <p:nvPr/>
        </p:nvSpPr>
        <p:spPr>
          <a:xfrm>
            <a:off x="3340634" y="5088658"/>
            <a:ext cx="699797" cy="302301"/>
          </a:xfrm>
          <a:prstGeom prst="rect">
            <a:avLst/>
          </a:prstGeom>
          <a:ln>
            <a:solidFill>
              <a:schemeClr val="tx1"/>
            </a:solidFill>
          </a:ln>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Elevator sole</a:t>
            </a:r>
          </a:p>
        </p:txBody>
      </p:sp>
      <p:cxnSp>
        <p:nvCxnSpPr>
          <p:cNvPr id="47" name="Straight Arrow Connector 46">
            <a:extLst>
              <a:ext uri="{FF2B5EF4-FFF2-40B4-BE49-F238E27FC236}">
                <a16:creationId xmlns:a16="http://schemas.microsoft.com/office/drawing/2014/main" id="{59DB9625-91B8-4672-8C45-AE16120FA474}"/>
              </a:ext>
            </a:extLst>
          </p:cNvPr>
          <p:cNvCxnSpPr>
            <a:cxnSpLocks/>
          </p:cNvCxnSpPr>
          <p:nvPr/>
        </p:nvCxnSpPr>
        <p:spPr>
          <a:xfrm flipH="1">
            <a:off x="3159565" y="5239808"/>
            <a:ext cx="181070" cy="45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Content Placeholder 2">
            <a:extLst>
              <a:ext uri="{FF2B5EF4-FFF2-40B4-BE49-F238E27FC236}">
                <a16:creationId xmlns:a16="http://schemas.microsoft.com/office/drawing/2014/main" id="{3913002F-7A7B-4A58-8AFB-92F29C397E74}"/>
              </a:ext>
            </a:extLst>
          </p:cNvPr>
          <p:cNvSpPr txBox="1">
            <a:spLocks/>
          </p:cNvSpPr>
          <p:nvPr/>
        </p:nvSpPr>
        <p:spPr>
          <a:xfrm>
            <a:off x="5141455" y="6050473"/>
            <a:ext cx="2931831" cy="50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800" dirty="0"/>
              <a:t>Treadmill</a:t>
            </a:r>
          </a:p>
          <a:p>
            <a:pPr marL="0" indent="0">
              <a:lnSpc>
                <a:spcPct val="120000"/>
              </a:lnSpc>
              <a:spcBef>
                <a:spcPts val="0"/>
              </a:spcBef>
              <a:buFont typeface="Arial" panose="020B0604020202020204" pitchFamily="34" charset="0"/>
              <a:buNone/>
            </a:pPr>
            <a:r>
              <a:rPr lang="en-US" sz="1800" dirty="0"/>
              <a:t>Slope of 0, -5, 5 degrees</a:t>
            </a:r>
          </a:p>
        </p:txBody>
      </p:sp>
      <p:sp>
        <p:nvSpPr>
          <p:cNvPr id="52" name="Content Placeholder 2">
            <a:extLst>
              <a:ext uri="{FF2B5EF4-FFF2-40B4-BE49-F238E27FC236}">
                <a16:creationId xmlns:a16="http://schemas.microsoft.com/office/drawing/2014/main" id="{ABD56822-D89A-4FDE-8365-8E4D795C2EBD}"/>
              </a:ext>
            </a:extLst>
          </p:cNvPr>
          <p:cNvSpPr txBox="1">
            <a:spLocks/>
          </p:cNvSpPr>
          <p:nvPr/>
        </p:nvSpPr>
        <p:spPr>
          <a:xfrm>
            <a:off x="8775863" y="6032855"/>
            <a:ext cx="2931831" cy="50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800" dirty="0"/>
              <a:t>Ramp</a:t>
            </a:r>
          </a:p>
          <a:p>
            <a:pPr marL="0" indent="0">
              <a:lnSpc>
                <a:spcPct val="120000"/>
              </a:lnSpc>
              <a:spcBef>
                <a:spcPts val="0"/>
              </a:spcBef>
              <a:buFont typeface="Arial" panose="020B0604020202020204" pitchFamily="34" charset="0"/>
              <a:buNone/>
            </a:pPr>
            <a:r>
              <a:rPr lang="en-US" sz="1800" dirty="0"/>
              <a:t>Slope of -5 and 5 degrees</a:t>
            </a:r>
          </a:p>
        </p:txBody>
      </p:sp>
    </p:spTree>
    <p:extLst>
      <p:ext uri="{BB962C8B-B14F-4D97-AF65-F5344CB8AC3E}">
        <p14:creationId xmlns:p14="http://schemas.microsoft.com/office/powerpoint/2010/main" val="53556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p:bldP spid="18" grpId="0" animBg="1"/>
      <p:bldP spid="39" grpId="0" animBg="1"/>
      <p:bldP spid="46" grpId="0" animBg="1"/>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a:xfrm>
            <a:off x="8610600" y="6392710"/>
            <a:ext cx="2292316" cy="328765"/>
          </a:xfrm>
        </p:spPr>
        <p:txBody>
          <a:bodyPr/>
          <a:lstStyle/>
          <a:p>
            <a:fld id="{BD657E71-A795-4BEB-ACEA-55B645E02BE9}" type="slidenum">
              <a:rPr lang="en-US" smtClean="0"/>
              <a:t>23</a:t>
            </a:fld>
            <a:endParaRPr lang="en-US"/>
          </a:p>
        </p:txBody>
      </p:sp>
      <p:sp>
        <p:nvSpPr>
          <p:cNvPr id="59" name="Title 1">
            <a:extLst>
              <a:ext uri="{FF2B5EF4-FFF2-40B4-BE49-F238E27FC236}">
                <a16:creationId xmlns:a16="http://schemas.microsoft.com/office/drawing/2014/main" id="{A8F36015-43EB-4912-820B-BA65B0CC8B04}"/>
              </a:ext>
            </a:extLst>
          </p:cNvPr>
          <p:cNvSpPr>
            <a:spLocks noGrp="1"/>
          </p:cNvSpPr>
          <p:nvPr>
            <p:ph type="title"/>
          </p:nvPr>
        </p:nvSpPr>
        <p:spPr>
          <a:xfrm>
            <a:off x="409080" y="-105894"/>
            <a:ext cx="10515600" cy="1325563"/>
          </a:xfrm>
        </p:spPr>
        <p:txBody>
          <a:bodyPr/>
          <a:lstStyle/>
          <a:p>
            <a:r>
              <a:rPr lang="en-US" dirty="0"/>
              <a:t>Current and Future Work: Aim 1</a:t>
            </a:r>
          </a:p>
        </p:txBody>
      </p:sp>
      <p:sp>
        <p:nvSpPr>
          <p:cNvPr id="125" name="Content Placeholder 2">
            <a:extLst>
              <a:ext uri="{FF2B5EF4-FFF2-40B4-BE49-F238E27FC236}">
                <a16:creationId xmlns:a16="http://schemas.microsoft.com/office/drawing/2014/main" id="{97C49B16-B80D-4946-B26E-B2C40D7E3578}"/>
              </a:ext>
            </a:extLst>
          </p:cNvPr>
          <p:cNvSpPr>
            <a:spLocks noGrp="1"/>
          </p:cNvSpPr>
          <p:nvPr>
            <p:ph idx="1"/>
          </p:nvPr>
        </p:nvSpPr>
        <p:spPr>
          <a:xfrm>
            <a:off x="75460" y="1612340"/>
            <a:ext cx="2284337" cy="4351338"/>
          </a:xfrm>
        </p:spPr>
        <p:txBody>
          <a:bodyPr>
            <a:normAutofit/>
          </a:bodyPr>
          <a:lstStyle/>
          <a:p>
            <a:pPr marL="0" indent="0">
              <a:buNone/>
            </a:pPr>
            <a:r>
              <a:rPr lang="en-US" sz="2400" dirty="0"/>
              <a:t>Intact or Fixed Ankle</a:t>
            </a:r>
          </a:p>
          <a:p>
            <a:pPr marL="0" indent="0">
              <a:buNone/>
            </a:pPr>
            <a:endParaRPr lang="en-US" sz="2400" dirty="0"/>
          </a:p>
          <a:p>
            <a:pPr marL="0" indent="0">
              <a:buNone/>
            </a:pPr>
            <a:endParaRPr lang="en-US" sz="2400" dirty="0"/>
          </a:p>
          <a:p>
            <a:pPr marL="0" indent="0">
              <a:buNone/>
            </a:pPr>
            <a:r>
              <a:rPr lang="en-US" sz="2400" dirty="0"/>
              <a:t>VS.</a:t>
            </a:r>
          </a:p>
          <a:p>
            <a:pPr marL="0" indent="0">
              <a:buNone/>
            </a:pPr>
            <a:endParaRPr lang="en-US" sz="2400" dirty="0"/>
          </a:p>
          <a:p>
            <a:pPr marL="0" indent="0">
              <a:buNone/>
            </a:pPr>
            <a:endParaRPr lang="en-US" sz="2400" dirty="0"/>
          </a:p>
          <a:p>
            <a:pPr marL="0" indent="0">
              <a:buNone/>
            </a:pPr>
            <a:r>
              <a:rPr lang="en-US" sz="2400" dirty="0"/>
              <a:t>Adaptable </a:t>
            </a:r>
          </a:p>
          <a:p>
            <a:pPr marL="0" indent="0">
              <a:buNone/>
            </a:pPr>
            <a:r>
              <a:rPr lang="en-US" sz="2400" dirty="0"/>
              <a:t>Ankle</a:t>
            </a:r>
          </a:p>
        </p:txBody>
      </p:sp>
      <p:grpSp>
        <p:nvGrpSpPr>
          <p:cNvPr id="6" name="Group 5">
            <a:extLst>
              <a:ext uri="{FF2B5EF4-FFF2-40B4-BE49-F238E27FC236}">
                <a16:creationId xmlns:a16="http://schemas.microsoft.com/office/drawing/2014/main" id="{7531FB40-327E-4E2D-AF55-16F0B326E785}"/>
              </a:ext>
            </a:extLst>
          </p:cNvPr>
          <p:cNvGrpSpPr/>
          <p:nvPr/>
        </p:nvGrpSpPr>
        <p:grpSpPr>
          <a:xfrm rot="1343664">
            <a:off x="9962521" y="2336434"/>
            <a:ext cx="329976" cy="366572"/>
            <a:chOff x="609600" y="1197226"/>
            <a:chExt cx="394880" cy="407113"/>
          </a:xfrm>
        </p:grpSpPr>
        <p:cxnSp>
          <p:nvCxnSpPr>
            <p:cNvPr id="7" name="Straight Connector 6">
              <a:extLst>
                <a:ext uri="{FF2B5EF4-FFF2-40B4-BE49-F238E27FC236}">
                  <a16:creationId xmlns:a16="http://schemas.microsoft.com/office/drawing/2014/main" id="{2E497F31-5E1F-400D-A7CE-015ABBEDFE87}"/>
                </a:ext>
              </a:extLst>
            </p:cNvPr>
            <p:cNvCxnSpPr/>
            <p:nvPr/>
          </p:nvCxnSpPr>
          <p:spPr>
            <a:xfrm>
              <a:off x="609600" y="1197226"/>
              <a:ext cx="0" cy="40711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D7B2E2-173E-4AA6-BD7B-700CCE39A5EE}"/>
                </a:ext>
              </a:extLst>
            </p:cNvPr>
            <p:cNvCxnSpPr>
              <a:cxnSpLocks/>
            </p:cNvCxnSpPr>
            <p:nvPr/>
          </p:nvCxnSpPr>
          <p:spPr>
            <a:xfrm rot="5400000" flipV="1">
              <a:off x="807040" y="1406899"/>
              <a:ext cx="0" cy="39488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932F24B-5388-4808-AF4B-533F48EC432C}"/>
                </a:ext>
              </a:extLst>
            </p:cNvPr>
            <p:cNvSpPr/>
            <p:nvPr/>
          </p:nvSpPr>
          <p:spPr>
            <a:xfrm>
              <a:off x="616755" y="1520890"/>
              <a:ext cx="70837" cy="8231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652B4750-AEA7-44A9-BCCF-36FCC595F559}"/>
              </a:ext>
            </a:extLst>
          </p:cNvPr>
          <p:cNvPicPr>
            <a:picLocks noChangeAspect="1"/>
          </p:cNvPicPr>
          <p:nvPr/>
        </p:nvPicPr>
        <p:blipFill>
          <a:blip r:embed="rId3"/>
          <a:stretch>
            <a:fillRect/>
          </a:stretch>
        </p:blipFill>
        <p:spPr>
          <a:xfrm>
            <a:off x="1739611" y="1133847"/>
            <a:ext cx="2942328" cy="5258863"/>
          </a:xfrm>
          <a:prstGeom prst="rect">
            <a:avLst/>
          </a:prstGeom>
        </p:spPr>
      </p:pic>
      <p:pic>
        <p:nvPicPr>
          <p:cNvPr id="5" name="Picture 4">
            <a:extLst>
              <a:ext uri="{FF2B5EF4-FFF2-40B4-BE49-F238E27FC236}">
                <a16:creationId xmlns:a16="http://schemas.microsoft.com/office/drawing/2014/main" id="{2C64EC96-351E-4D5E-8EF9-CBBB47A13985}"/>
              </a:ext>
            </a:extLst>
          </p:cNvPr>
          <p:cNvPicPr>
            <a:picLocks noChangeAspect="1"/>
          </p:cNvPicPr>
          <p:nvPr/>
        </p:nvPicPr>
        <p:blipFill>
          <a:blip r:embed="rId4"/>
          <a:stretch>
            <a:fillRect/>
          </a:stretch>
        </p:blipFill>
        <p:spPr>
          <a:xfrm>
            <a:off x="4723884" y="1433884"/>
            <a:ext cx="3771230" cy="5094180"/>
          </a:xfrm>
          <a:prstGeom prst="rect">
            <a:avLst/>
          </a:prstGeom>
        </p:spPr>
      </p:pic>
      <p:pic>
        <p:nvPicPr>
          <p:cNvPr id="24" name="Picture 23">
            <a:extLst>
              <a:ext uri="{FF2B5EF4-FFF2-40B4-BE49-F238E27FC236}">
                <a16:creationId xmlns:a16="http://schemas.microsoft.com/office/drawing/2014/main" id="{A1A05359-13C8-47F0-B7DC-452E46D08E4F}"/>
              </a:ext>
            </a:extLst>
          </p:cNvPr>
          <p:cNvPicPr>
            <a:picLocks noChangeAspect="1"/>
          </p:cNvPicPr>
          <p:nvPr/>
        </p:nvPicPr>
        <p:blipFill>
          <a:blip r:embed="rId5"/>
          <a:stretch>
            <a:fillRect/>
          </a:stretch>
        </p:blipFill>
        <p:spPr>
          <a:xfrm>
            <a:off x="8489434" y="1068136"/>
            <a:ext cx="3919445" cy="5352183"/>
          </a:xfrm>
          <a:prstGeom prst="rect">
            <a:avLst/>
          </a:prstGeom>
        </p:spPr>
      </p:pic>
    </p:spTree>
    <p:extLst>
      <p:ext uri="{BB962C8B-B14F-4D97-AF65-F5344CB8AC3E}">
        <p14:creationId xmlns:p14="http://schemas.microsoft.com/office/powerpoint/2010/main" val="3636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p:txBody>
          <a:bodyPr/>
          <a:lstStyle/>
          <a:p>
            <a:r>
              <a:rPr lang="en-US" dirty="0"/>
              <a:t>Current and Future Work: Aim 2</a:t>
            </a:r>
          </a:p>
        </p:txBody>
      </p:sp>
      <p:sp>
        <p:nvSpPr>
          <p:cNvPr id="3" name="Content Placeholder 2">
            <a:extLst>
              <a:ext uri="{FF2B5EF4-FFF2-40B4-BE49-F238E27FC236}">
                <a16:creationId xmlns:a16="http://schemas.microsoft.com/office/drawing/2014/main" id="{3740BB24-E1AE-42CB-A506-8362D195622C}"/>
              </a:ext>
            </a:extLst>
          </p:cNvPr>
          <p:cNvSpPr>
            <a:spLocks noGrp="1"/>
          </p:cNvSpPr>
          <p:nvPr>
            <p:ph idx="1"/>
          </p:nvPr>
        </p:nvSpPr>
        <p:spPr>
          <a:xfrm>
            <a:off x="838200" y="1415119"/>
            <a:ext cx="10515600" cy="752669"/>
          </a:xfrm>
        </p:spPr>
        <p:txBody>
          <a:bodyPr>
            <a:normAutofit fontScale="92500" lnSpcReduction="10000"/>
          </a:bodyPr>
          <a:lstStyle/>
          <a:p>
            <a:pPr marL="0" indent="0">
              <a:buNone/>
            </a:pPr>
            <a:r>
              <a:rPr lang="en-US" dirty="0"/>
              <a:t>Evaluate the biomechanical effects of the TADA on </a:t>
            </a:r>
            <a:r>
              <a:rPr lang="en-US" i="1" dirty="0"/>
              <a:t>out-of-the-lab</a:t>
            </a:r>
            <a:r>
              <a:rPr lang="en-US" dirty="0"/>
              <a:t> walking on ten persons with transtibial amputations</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p:txBody>
          <a:bodyPr/>
          <a:lstStyle/>
          <a:p>
            <a:fld id="{BD657E71-A795-4BEB-ACEA-55B645E02BE9}" type="slidenum">
              <a:rPr lang="en-US" smtClean="0"/>
              <a:t>24</a:t>
            </a:fld>
            <a:endParaRPr lang="en-US" dirty="0"/>
          </a:p>
        </p:txBody>
      </p:sp>
      <p:grpSp>
        <p:nvGrpSpPr>
          <p:cNvPr id="26" name="Group 25">
            <a:extLst>
              <a:ext uri="{FF2B5EF4-FFF2-40B4-BE49-F238E27FC236}">
                <a16:creationId xmlns:a16="http://schemas.microsoft.com/office/drawing/2014/main" id="{B01BB33A-F0A6-4DDC-82AC-67CC981AE358}"/>
              </a:ext>
            </a:extLst>
          </p:cNvPr>
          <p:cNvGrpSpPr/>
          <p:nvPr/>
        </p:nvGrpSpPr>
        <p:grpSpPr>
          <a:xfrm>
            <a:off x="96537" y="2484757"/>
            <a:ext cx="3753536" cy="4073716"/>
            <a:chOff x="96537" y="2484757"/>
            <a:chExt cx="3753536" cy="4073716"/>
          </a:xfrm>
        </p:grpSpPr>
        <p:pic>
          <p:nvPicPr>
            <p:cNvPr id="6" name="Picture 5" descr="A picture containing diagram&#10;&#10;Description automatically generated">
              <a:extLst>
                <a:ext uri="{FF2B5EF4-FFF2-40B4-BE49-F238E27FC236}">
                  <a16:creationId xmlns:a16="http://schemas.microsoft.com/office/drawing/2014/main" id="{9CD1EE5E-D18D-4565-92F4-761AF8469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11" y="2484757"/>
              <a:ext cx="2679863" cy="3582213"/>
            </a:xfrm>
            <a:prstGeom prst="rect">
              <a:avLst/>
            </a:prstGeom>
          </p:spPr>
        </p:pic>
        <p:sp>
          <p:nvSpPr>
            <p:cNvPr id="15" name="Content Placeholder 2">
              <a:extLst>
                <a:ext uri="{FF2B5EF4-FFF2-40B4-BE49-F238E27FC236}">
                  <a16:creationId xmlns:a16="http://schemas.microsoft.com/office/drawing/2014/main" id="{059D56CF-6C8E-4CC1-B84D-18AA628CC70D}"/>
                </a:ext>
              </a:extLst>
            </p:cNvPr>
            <p:cNvSpPr txBox="1">
              <a:spLocks/>
            </p:cNvSpPr>
            <p:nvPr/>
          </p:nvSpPr>
          <p:spPr>
            <a:xfrm>
              <a:off x="918242" y="6050473"/>
              <a:ext cx="2931831" cy="50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600" dirty="0"/>
                <a:t>Toe lift controller</a:t>
              </a:r>
            </a:p>
            <a:p>
              <a:pPr marL="0" indent="0">
                <a:lnSpc>
                  <a:spcPct val="120000"/>
                </a:lnSpc>
                <a:spcBef>
                  <a:spcPts val="0"/>
                </a:spcBef>
                <a:buFont typeface="Arial" panose="020B0604020202020204" pitchFamily="34" charset="0"/>
                <a:buNone/>
              </a:pPr>
              <a:r>
                <a:rPr lang="en-US" sz="1600" dirty="0"/>
                <a:t> (0, -5, 5 degrees)</a:t>
              </a:r>
            </a:p>
          </p:txBody>
        </p:sp>
        <p:sp>
          <p:nvSpPr>
            <p:cNvPr id="18" name="Content Placeholder 2">
              <a:extLst>
                <a:ext uri="{FF2B5EF4-FFF2-40B4-BE49-F238E27FC236}">
                  <a16:creationId xmlns:a16="http://schemas.microsoft.com/office/drawing/2014/main" id="{3C36DB86-6D0C-4B3D-B78E-9A88AD31920C}"/>
                </a:ext>
              </a:extLst>
            </p:cNvPr>
            <p:cNvSpPr txBox="1">
              <a:spLocks/>
            </p:cNvSpPr>
            <p:nvPr/>
          </p:nvSpPr>
          <p:spPr>
            <a:xfrm>
              <a:off x="96537" y="5038142"/>
              <a:ext cx="722376" cy="302301"/>
            </a:xfrm>
            <a:prstGeom prst="rect">
              <a:avLst/>
            </a:prstGeom>
            <a:ln>
              <a:solidFill>
                <a:schemeClr val="tx1"/>
              </a:solidFill>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TADA</a:t>
              </a:r>
            </a:p>
          </p:txBody>
        </p:sp>
        <p:cxnSp>
          <p:nvCxnSpPr>
            <p:cNvPr id="19" name="Straight Arrow Connector 18">
              <a:extLst>
                <a:ext uri="{FF2B5EF4-FFF2-40B4-BE49-F238E27FC236}">
                  <a16:creationId xmlns:a16="http://schemas.microsoft.com/office/drawing/2014/main" id="{960A9B5F-05AB-45D6-A8F1-222D82F5C831}"/>
                </a:ext>
              </a:extLst>
            </p:cNvPr>
            <p:cNvCxnSpPr>
              <a:cxnSpLocks/>
              <a:stCxn id="18" idx="2"/>
            </p:cNvCxnSpPr>
            <p:nvPr/>
          </p:nvCxnSpPr>
          <p:spPr>
            <a:xfrm>
              <a:off x="457725" y="5340443"/>
              <a:ext cx="618115" cy="181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71B9441F-04CA-429F-801E-89781CC1E0E2}"/>
                </a:ext>
              </a:extLst>
            </p:cNvPr>
            <p:cNvSpPr txBox="1">
              <a:spLocks/>
            </p:cNvSpPr>
            <p:nvPr/>
          </p:nvSpPr>
          <p:spPr>
            <a:xfrm>
              <a:off x="353464" y="3897937"/>
              <a:ext cx="722376" cy="302301"/>
            </a:xfrm>
            <a:prstGeom prst="rect">
              <a:avLst/>
            </a:prstGeom>
            <a:ln>
              <a:solidFill>
                <a:schemeClr val="tx1"/>
              </a:solidFill>
            </a:ln>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Prosthetic socket</a:t>
              </a:r>
            </a:p>
          </p:txBody>
        </p:sp>
        <p:cxnSp>
          <p:nvCxnSpPr>
            <p:cNvPr id="42" name="Straight Arrow Connector 41">
              <a:extLst>
                <a:ext uri="{FF2B5EF4-FFF2-40B4-BE49-F238E27FC236}">
                  <a16:creationId xmlns:a16="http://schemas.microsoft.com/office/drawing/2014/main" id="{674D4A02-C56F-4FBB-9623-8FE958F3134B}"/>
                </a:ext>
              </a:extLst>
            </p:cNvPr>
            <p:cNvCxnSpPr>
              <a:cxnSpLocks/>
            </p:cNvCxnSpPr>
            <p:nvPr/>
          </p:nvCxnSpPr>
          <p:spPr>
            <a:xfrm>
              <a:off x="755230" y="4211892"/>
              <a:ext cx="618115" cy="903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DB9CFC36-EDE8-4AB1-B31D-EC1E97D4E6A8}"/>
              </a:ext>
            </a:extLst>
          </p:cNvPr>
          <p:cNvGrpSpPr/>
          <p:nvPr/>
        </p:nvGrpSpPr>
        <p:grpSpPr>
          <a:xfrm>
            <a:off x="3910148" y="2678117"/>
            <a:ext cx="3434007" cy="4043358"/>
            <a:chOff x="3910148" y="2678117"/>
            <a:chExt cx="3434007" cy="4043358"/>
          </a:xfrm>
        </p:grpSpPr>
        <p:pic>
          <p:nvPicPr>
            <p:cNvPr id="11" name="Picture 10" descr="A picture containing text&#10;&#10;Description automatically generated">
              <a:extLst>
                <a:ext uri="{FF2B5EF4-FFF2-40B4-BE49-F238E27FC236}">
                  <a16:creationId xmlns:a16="http://schemas.microsoft.com/office/drawing/2014/main" id="{F56EE96F-28D5-4CF2-9A86-D48124AB7E42}"/>
                </a:ext>
              </a:extLst>
            </p:cNvPr>
            <p:cNvPicPr>
              <a:picLocks noChangeAspect="1"/>
            </p:cNvPicPr>
            <p:nvPr/>
          </p:nvPicPr>
          <p:blipFill rotWithShape="1">
            <a:blip r:embed="rId4">
              <a:extLst>
                <a:ext uri="{28A0092B-C50C-407E-A947-70E740481C1C}">
                  <a14:useLocalDpi xmlns:a14="http://schemas.microsoft.com/office/drawing/2010/main" val="0"/>
                </a:ext>
              </a:extLst>
            </a:blip>
            <a:srcRect l="24408"/>
            <a:stretch/>
          </p:blipFill>
          <p:spPr>
            <a:xfrm rot="483072">
              <a:off x="4087278" y="2678117"/>
              <a:ext cx="2770432" cy="3582213"/>
            </a:xfrm>
            <a:prstGeom prst="rect">
              <a:avLst/>
            </a:prstGeom>
          </p:spPr>
        </p:pic>
        <p:sp>
          <p:nvSpPr>
            <p:cNvPr id="51" name="Content Placeholder 2">
              <a:extLst>
                <a:ext uri="{FF2B5EF4-FFF2-40B4-BE49-F238E27FC236}">
                  <a16:creationId xmlns:a16="http://schemas.microsoft.com/office/drawing/2014/main" id="{3913002F-7A7B-4A58-8AFB-92F29C397E74}"/>
                </a:ext>
              </a:extLst>
            </p:cNvPr>
            <p:cNvSpPr txBox="1">
              <a:spLocks/>
            </p:cNvSpPr>
            <p:nvPr/>
          </p:nvSpPr>
          <p:spPr>
            <a:xfrm>
              <a:off x="3910148" y="6060975"/>
              <a:ext cx="3434007" cy="6605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600" dirty="0"/>
                <a:t>Anticipatory slope-matching controller (uphill, downhill, cross-hill, diagonal)</a:t>
              </a:r>
            </a:p>
          </p:txBody>
        </p:sp>
      </p:grpSp>
      <p:grpSp>
        <p:nvGrpSpPr>
          <p:cNvPr id="35" name="Group 34">
            <a:extLst>
              <a:ext uri="{FF2B5EF4-FFF2-40B4-BE49-F238E27FC236}">
                <a16:creationId xmlns:a16="http://schemas.microsoft.com/office/drawing/2014/main" id="{24F257BD-3E49-46CD-BA53-95199CD7F6EB}"/>
              </a:ext>
            </a:extLst>
          </p:cNvPr>
          <p:cNvGrpSpPr/>
          <p:nvPr/>
        </p:nvGrpSpPr>
        <p:grpSpPr>
          <a:xfrm>
            <a:off x="8236609" y="2660251"/>
            <a:ext cx="3244843" cy="3963326"/>
            <a:chOff x="8236609" y="2660251"/>
            <a:chExt cx="3244843" cy="3963326"/>
          </a:xfrm>
        </p:grpSpPr>
        <p:pic>
          <p:nvPicPr>
            <p:cNvPr id="27" name="Picture 26" descr="A picture containing text&#10;&#10;Description automatically generated">
              <a:extLst>
                <a:ext uri="{FF2B5EF4-FFF2-40B4-BE49-F238E27FC236}">
                  <a16:creationId xmlns:a16="http://schemas.microsoft.com/office/drawing/2014/main" id="{88F79CD6-536A-4047-98F8-B01E5EB2F179}"/>
                </a:ext>
              </a:extLst>
            </p:cNvPr>
            <p:cNvPicPr>
              <a:picLocks noChangeAspect="1"/>
            </p:cNvPicPr>
            <p:nvPr/>
          </p:nvPicPr>
          <p:blipFill rotWithShape="1">
            <a:blip r:embed="rId4">
              <a:extLst>
                <a:ext uri="{28A0092B-C50C-407E-A947-70E740481C1C}">
                  <a14:useLocalDpi xmlns:a14="http://schemas.microsoft.com/office/drawing/2010/main" val="0"/>
                </a:ext>
              </a:extLst>
            </a:blip>
            <a:srcRect l="24408"/>
            <a:stretch/>
          </p:blipFill>
          <p:spPr>
            <a:xfrm rot="483072">
              <a:off x="8630320" y="2660251"/>
              <a:ext cx="2770432" cy="3582213"/>
            </a:xfrm>
            <a:prstGeom prst="rect">
              <a:avLst/>
            </a:prstGeom>
          </p:spPr>
        </p:pic>
        <p:sp>
          <p:nvSpPr>
            <p:cNvPr id="52" name="Content Placeholder 2">
              <a:extLst>
                <a:ext uri="{FF2B5EF4-FFF2-40B4-BE49-F238E27FC236}">
                  <a16:creationId xmlns:a16="http://schemas.microsoft.com/office/drawing/2014/main" id="{ABD56822-D89A-4FDE-8365-8E4D795C2EBD}"/>
                </a:ext>
              </a:extLst>
            </p:cNvPr>
            <p:cNvSpPr txBox="1">
              <a:spLocks/>
            </p:cNvSpPr>
            <p:nvPr/>
          </p:nvSpPr>
          <p:spPr>
            <a:xfrm>
              <a:off x="8236609" y="6032854"/>
              <a:ext cx="3244843" cy="5907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600" dirty="0"/>
                <a:t>Moment-limiting controller (uphill, downhill, cross-hill, diagonal)</a:t>
              </a:r>
            </a:p>
          </p:txBody>
        </p:sp>
      </p:grpSp>
      <p:pic>
        <p:nvPicPr>
          <p:cNvPr id="29" name="Picture 28" descr="Diagram&#10;&#10;Description automatically generated with medium confidence">
            <a:extLst>
              <a:ext uri="{FF2B5EF4-FFF2-40B4-BE49-F238E27FC236}">
                <a16:creationId xmlns:a16="http://schemas.microsoft.com/office/drawing/2014/main" id="{EEE41E20-A18F-48F8-8023-B3C1346861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0233" y="2035758"/>
            <a:ext cx="2540288" cy="1746101"/>
          </a:xfrm>
          <a:prstGeom prst="rect">
            <a:avLst/>
          </a:prstGeom>
        </p:spPr>
      </p:pic>
      <p:sp>
        <p:nvSpPr>
          <p:cNvPr id="30" name="Text Box 173">
            <a:extLst>
              <a:ext uri="{FF2B5EF4-FFF2-40B4-BE49-F238E27FC236}">
                <a16:creationId xmlns:a16="http://schemas.microsoft.com/office/drawing/2014/main" id="{D14491B6-1CF3-464B-A19B-8746CDC14BC4}"/>
              </a:ext>
            </a:extLst>
          </p:cNvPr>
          <p:cNvSpPr txBox="1"/>
          <p:nvPr/>
        </p:nvSpPr>
        <p:spPr>
          <a:xfrm>
            <a:off x="7344155" y="81840"/>
            <a:ext cx="4708415" cy="307777"/>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en-US" sz="10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Map from TADA grant: Congressionally Directed Medical Research Programs (CDMRP) Search Awards. https://cdmrp.army.mil/search.aspx?LOG_NO=DM190827. </a:t>
            </a:r>
          </a:p>
        </p:txBody>
      </p:sp>
      <p:cxnSp>
        <p:nvCxnSpPr>
          <p:cNvPr id="31" name="Straight Arrow Connector 30">
            <a:extLst>
              <a:ext uri="{FF2B5EF4-FFF2-40B4-BE49-F238E27FC236}">
                <a16:creationId xmlns:a16="http://schemas.microsoft.com/office/drawing/2014/main" id="{9F93C121-5DB1-4FA6-8A11-C1EA9542AD09}"/>
              </a:ext>
            </a:extLst>
          </p:cNvPr>
          <p:cNvCxnSpPr>
            <a:cxnSpLocks/>
          </p:cNvCxnSpPr>
          <p:nvPr/>
        </p:nvCxnSpPr>
        <p:spPr>
          <a:xfrm flipH="1">
            <a:off x="6305552" y="3897937"/>
            <a:ext cx="789364" cy="1905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1083673-74C2-4E25-918F-C2DFCD961A4D}"/>
              </a:ext>
            </a:extLst>
          </p:cNvPr>
          <p:cNvCxnSpPr>
            <a:cxnSpLocks/>
          </p:cNvCxnSpPr>
          <p:nvPr/>
        </p:nvCxnSpPr>
        <p:spPr>
          <a:xfrm>
            <a:off x="8236609" y="3897937"/>
            <a:ext cx="508796" cy="1742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035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a:xfrm>
            <a:off x="8593836" y="6386826"/>
            <a:ext cx="2112263" cy="334649"/>
          </a:xfrm>
        </p:spPr>
        <p:txBody>
          <a:bodyPr/>
          <a:lstStyle/>
          <a:p>
            <a:fld id="{BD657E71-A795-4BEB-ACEA-55B645E02BE9}" type="slidenum">
              <a:rPr lang="en-US" smtClean="0"/>
              <a:t>25</a:t>
            </a:fld>
            <a:endParaRPr lang="en-US"/>
          </a:p>
        </p:txBody>
      </p:sp>
      <p:sp>
        <p:nvSpPr>
          <p:cNvPr id="59" name="Title 1">
            <a:extLst>
              <a:ext uri="{FF2B5EF4-FFF2-40B4-BE49-F238E27FC236}">
                <a16:creationId xmlns:a16="http://schemas.microsoft.com/office/drawing/2014/main" id="{A8F36015-43EB-4912-820B-BA65B0CC8B04}"/>
              </a:ext>
            </a:extLst>
          </p:cNvPr>
          <p:cNvSpPr>
            <a:spLocks noGrp="1"/>
          </p:cNvSpPr>
          <p:nvPr>
            <p:ph type="title"/>
          </p:nvPr>
        </p:nvSpPr>
        <p:spPr>
          <a:xfrm>
            <a:off x="409080" y="-105894"/>
            <a:ext cx="10515600" cy="1325563"/>
          </a:xfrm>
        </p:spPr>
        <p:txBody>
          <a:bodyPr/>
          <a:lstStyle/>
          <a:p>
            <a:r>
              <a:rPr lang="en-US" dirty="0"/>
              <a:t>Current and Future Work: Aim 2</a:t>
            </a:r>
          </a:p>
        </p:txBody>
      </p:sp>
      <p:sp>
        <p:nvSpPr>
          <p:cNvPr id="125" name="Content Placeholder 2">
            <a:extLst>
              <a:ext uri="{FF2B5EF4-FFF2-40B4-BE49-F238E27FC236}">
                <a16:creationId xmlns:a16="http://schemas.microsoft.com/office/drawing/2014/main" id="{97C49B16-B80D-4946-B26E-B2C40D7E3578}"/>
              </a:ext>
            </a:extLst>
          </p:cNvPr>
          <p:cNvSpPr>
            <a:spLocks noGrp="1"/>
          </p:cNvSpPr>
          <p:nvPr>
            <p:ph idx="1"/>
          </p:nvPr>
        </p:nvSpPr>
        <p:spPr>
          <a:xfrm>
            <a:off x="286942" y="1612340"/>
            <a:ext cx="1885361" cy="4351338"/>
          </a:xfrm>
        </p:spPr>
        <p:txBody>
          <a:bodyPr/>
          <a:lstStyle/>
          <a:p>
            <a:pPr marL="0" indent="0">
              <a:buNone/>
            </a:pPr>
            <a:r>
              <a:rPr lang="en-US" dirty="0"/>
              <a:t>Fixed ankle</a:t>
            </a:r>
          </a:p>
          <a:p>
            <a:pPr marL="0" indent="0">
              <a:buNone/>
            </a:pPr>
            <a:endParaRPr lang="en-US" dirty="0"/>
          </a:p>
          <a:p>
            <a:pPr marL="0" indent="0">
              <a:buNone/>
            </a:pPr>
            <a:endParaRPr lang="en-US" dirty="0"/>
          </a:p>
          <a:p>
            <a:pPr marL="0" indent="0">
              <a:buNone/>
            </a:pPr>
            <a:r>
              <a:rPr lang="en-US" dirty="0"/>
              <a:t>VS.</a:t>
            </a:r>
          </a:p>
          <a:p>
            <a:pPr marL="0" indent="0">
              <a:buNone/>
            </a:pPr>
            <a:endParaRPr lang="en-US" dirty="0"/>
          </a:p>
          <a:p>
            <a:pPr marL="0" indent="0">
              <a:buNone/>
            </a:pPr>
            <a:endParaRPr lang="en-US" dirty="0"/>
          </a:p>
          <a:p>
            <a:pPr marL="0" indent="0">
              <a:buNone/>
            </a:pPr>
            <a:r>
              <a:rPr lang="en-US" dirty="0"/>
              <a:t>Adaptable Ankle</a:t>
            </a:r>
          </a:p>
        </p:txBody>
      </p:sp>
      <p:pic>
        <p:nvPicPr>
          <p:cNvPr id="2" name="Picture 1">
            <a:extLst>
              <a:ext uri="{FF2B5EF4-FFF2-40B4-BE49-F238E27FC236}">
                <a16:creationId xmlns:a16="http://schemas.microsoft.com/office/drawing/2014/main" id="{2EA4D99B-4A34-4D99-9F83-247485A8964F}"/>
              </a:ext>
            </a:extLst>
          </p:cNvPr>
          <p:cNvPicPr>
            <a:picLocks noChangeAspect="1"/>
          </p:cNvPicPr>
          <p:nvPr/>
        </p:nvPicPr>
        <p:blipFill>
          <a:blip r:embed="rId3"/>
          <a:stretch>
            <a:fillRect/>
          </a:stretch>
        </p:blipFill>
        <p:spPr>
          <a:xfrm>
            <a:off x="1492847" y="1314450"/>
            <a:ext cx="2994986" cy="5224462"/>
          </a:xfrm>
          <a:prstGeom prst="rect">
            <a:avLst/>
          </a:prstGeom>
        </p:spPr>
      </p:pic>
      <p:pic>
        <p:nvPicPr>
          <p:cNvPr id="3" name="Picture 2">
            <a:extLst>
              <a:ext uri="{FF2B5EF4-FFF2-40B4-BE49-F238E27FC236}">
                <a16:creationId xmlns:a16="http://schemas.microsoft.com/office/drawing/2014/main" id="{122682BD-C54C-4E53-AD62-76694E04AB2A}"/>
              </a:ext>
            </a:extLst>
          </p:cNvPr>
          <p:cNvPicPr>
            <a:picLocks noChangeAspect="1"/>
          </p:cNvPicPr>
          <p:nvPr/>
        </p:nvPicPr>
        <p:blipFill>
          <a:blip r:embed="rId4"/>
          <a:stretch>
            <a:fillRect/>
          </a:stretch>
        </p:blipFill>
        <p:spPr>
          <a:xfrm>
            <a:off x="4566405" y="1501301"/>
            <a:ext cx="3760495" cy="5185348"/>
          </a:xfrm>
          <a:prstGeom prst="rect">
            <a:avLst/>
          </a:prstGeom>
        </p:spPr>
      </p:pic>
      <p:pic>
        <p:nvPicPr>
          <p:cNvPr id="6" name="Picture 5">
            <a:extLst>
              <a:ext uri="{FF2B5EF4-FFF2-40B4-BE49-F238E27FC236}">
                <a16:creationId xmlns:a16="http://schemas.microsoft.com/office/drawing/2014/main" id="{D28CC195-A60C-4695-B41C-4B9405035B9A}"/>
              </a:ext>
            </a:extLst>
          </p:cNvPr>
          <p:cNvPicPr>
            <a:picLocks noChangeAspect="1"/>
          </p:cNvPicPr>
          <p:nvPr/>
        </p:nvPicPr>
        <p:blipFill>
          <a:blip r:embed="rId5"/>
          <a:stretch>
            <a:fillRect/>
          </a:stretch>
        </p:blipFill>
        <p:spPr>
          <a:xfrm>
            <a:off x="8404483" y="1100469"/>
            <a:ext cx="3989589" cy="5447968"/>
          </a:xfrm>
          <a:prstGeom prst="rect">
            <a:avLst/>
          </a:prstGeom>
        </p:spPr>
      </p:pic>
      <p:grpSp>
        <p:nvGrpSpPr>
          <p:cNvPr id="9" name="Group 8">
            <a:extLst>
              <a:ext uri="{FF2B5EF4-FFF2-40B4-BE49-F238E27FC236}">
                <a16:creationId xmlns:a16="http://schemas.microsoft.com/office/drawing/2014/main" id="{40779986-9E94-4A83-B933-59BBCC05C265}"/>
              </a:ext>
            </a:extLst>
          </p:cNvPr>
          <p:cNvGrpSpPr/>
          <p:nvPr/>
        </p:nvGrpSpPr>
        <p:grpSpPr>
          <a:xfrm rot="1098435">
            <a:off x="2629856" y="2156076"/>
            <a:ext cx="394880" cy="407113"/>
            <a:chOff x="609600" y="1197226"/>
            <a:chExt cx="394880" cy="407113"/>
          </a:xfrm>
        </p:grpSpPr>
        <p:cxnSp>
          <p:nvCxnSpPr>
            <p:cNvPr id="10" name="Straight Connector 9">
              <a:extLst>
                <a:ext uri="{FF2B5EF4-FFF2-40B4-BE49-F238E27FC236}">
                  <a16:creationId xmlns:a16="http://schemas.microsoft.com/office/drawing/2014/main" id="{B4597B51-D105-4936-8674-7F2D0599A0F3}"/>
                </a:ext>
              </a:extLst>
            </p:cNvPr>
            <p:cNvCxnSpPr/>
            <p:nvPr/>
          </p:nvCxnSpPr>
          <p:spPr>
            <a:xfrm>
              <a:off x="609600" y="1197226"/>
              <a:ext cx="0" cy="40711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AD6EA5-5546-40E2-B07B-BC5AE8F034A5}"/>
                </a:ext>
              </a:extLst>
            </p:cNvPr>
            <p:cNvCxnSpPr>
              <a:cxnSpLocks/>
            </p:cNvCxnSpPr>
            <p:nvPr/>
          </p:nvCxnSpPr>
          <p:spPr>
            <a:xfrm rot="5400000" flipV="1">
              <a:off x="807040" y="1406899"/>
              <a:ext cx="0" cy="39488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BEBDE42-BC82-4C9F-81D5-E8AD5F5EDA8C}"/>
                </a:ext>
              </a:extLst>
            </p:cNvPr>
            <p:cNvSpPr/>
            <p:nvPr/>
          </p:nvSpPr>
          <p:spPr>
            <a:xfrm>
              <a:off x="616755" y="1520890"/>
              <a:ext cx="70837" cy="8231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F1D8FD3-C0BE-4C37-B990-12E8EF518114}"/>
              </a:ext>
            </a:extLst>
          </p:cNvPr>
          <p:cNvGrpSpPr/>
          <p:nvPr/>
        </p:nvGrpSpPr>
        <p:grpSpPr>
          <a:xfrm rot="20197781">
            <a:off x="6395377" y="2349329"/>
            <a:ext cx="394880" cy="407113"/>
            <a:chOff x="609600" y="1197226"/>
            <a:chExt cx="394880" cy="407113"/>
          </a:xfrm>
        </p:grpSpPr>
        <p:cxnSp>
          <p:nvCxnSpPr>
            <p:cNvPr id="14" name="Straight Connector 13">
              <a:extLst>
                <a:ext uri="{FF2B5EF4-FFF2-40B4-BE49-F238E27FC236}">
                  <a16:creationId xmlns:a16="http://schemas.microsoft.com/office/drawing/2014/main" id="{8E51D2DE-3DFB-4618-813B-11F64EF3F589}"/>
                </a:ext>
              </a:extLst>
            </p:cNvPr>
            <p:cNvCxnSpPr/>
            <p:nvPr/>
          </p:nvCxnSpPr>
          <p:spPr>
            <a:xfrm>
              <a:off x="609600" y="1197226"/>
              <a:ext cx="0" cy="40711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4C541A-1081-49E4-84EA-FF12F8D8D0DC}"/>
                </a:ext>
              </a:extLst>
            </p:cNvPr>
            <p:cNvCxnSpPr>
              <a:cxnSpLocks/>
            </p:cNvCxnSpPr>
            <p:nvPr/>
          </p:nvCxnSpPr>
          <p:spPr>
            <a:xfrm rot="5400000" flipV="1">
              <a:off x="807040" y="1406899"/>
              <a:ext cx="0" cy="39488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A620D4A-FE6F-4A83-8D5B-DDBBFC3AF5F3}"/>
                </a:ext>
              </a:extLst>
            </p:cNvPr>
            <p:cNvSpPr/>
            <p:nvPr/>
          </p:nvSpPr>
          <p:spPr>
            <a:xfrm>
              <a:off x="616755" y="1520890"/>
              <a:ext cx="70837" cy="8231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4DEACE0-B6DB-419C-8F51-A0A63FF074FA}"/>
              </a:ext>
            </a:extLst>
          </p:cNvPr>
          <p:cNvGrpSpPr/>
          <p:nvPr/>
        </p:nvGrpSpPr>
        <p:grpSpPr>
          <a:xfrm rot="1379308">
            <a:off x="10118399" y="2505291"/>
            <a:ext cx="394880" cy="407113"/>
            <a:chOff x="609600" y="1197226"/>
            <a:chExt cx="394880" cy="407113"/>
          </a:xfrm>
        </p:grpSpPr>
        <p:cxnSp>
          <p:nvCxnSpPr>
            <p:cNvPr id="18" name="Straight Connector 17">
              <a:extLst>
                <a:ext uri="{FF2B5EF4-FFF2-40B4-BE49-F238E27FC236}">
                  <a16:creationId xmlns:a16="http://schemas.microsoft.com/office/drawing/2014/main" id="{D24EE60D-CFCE-45C2-8384-4A6C98944AC8}"/>
                </a:ext>
              </a:extLst>
            </p:cNvPr>
            <p:cNvCxnSpPr/>
            <p:nvPr/>
          </p:nvCxnSpPr>
          <p:spPr>
            <a:xfrm>
              <a:off x="609600" y="1197226"/>
              <a:ext cx="0" cy="40711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A694DD0-859F-4FA8-8282-79A3C963426B}"/>
                </a:ext>
              </a:extLst>
            </p:cNvPr>
            <p:cNvCxnSpPr>
              <a:cxnSpLocks/>
            </p:cNvCxnSpPr>
            <p:nvPr/>
          </p:nvCxnSpPr>
          <p:spPr>
            <a:xfrm rot="5400000" flipV="1">
              <a:off x="807040" y="1406899"/>
              <a:ext cx="0" cy="39488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08D58D4-4B92-466B-9CD5-F0ED2F164567}"/>
                </a:ext>
              </a:extLst>
            </p:cNvPr>
            <p:cNvSpPr/>
            <p:nvPr/>
          </p:nvSpPr>
          <p:spPr>
            <a:xfrm>
              <a:off x="616755" y="1520890"/>
              <a:ext cx="70837" cy="8231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310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D7C57314-0B21-499E-B5AA-A19023D1E64B}"/>
              </a:ext>
            </a:extLst>
          </p:cNvPr>
          <p:cNvGrpSpPr/>
          <p:nvPr/>
        </p:nvGrpSpPr>
        <p:grpSpPr>
          <a:xfrm>
            <a:off x="5263432" y="2379729"/>
            <a:ext cx="909862" cy="3559808"/>
            <a:chOff x="5263432" y="2379729"/>
            <a:chExt cx="909862" cy="3559808"/>
          </a:xfrm>
        </p:grpSpPr>
        <p:cxnSp>
          <p:nvCxnSpPr>
            <p:cNvPr id="137" name="Straight Connector 136" title="callout lines">
              <a:extLst>
                <a:ext uri="{FF2B5EF4-FFF2-40B4-BE49-F238E27FC236}">
                  <a16:creationId xmlns:a16="http://schemas.microsoft.com/office/drawing/2014/main" id="{21F5A42A-93B3-4D06-8EFC-D42356795CA5}"/>
                </a:ext>
              </a:extLst>
            </p:cNvPr>
            <p:cNvCxnSpPr>
              <a:cxnSpLocks/>
            </p:cNvCxnSpPr>
            <p:nvPr/>
          </p:nvCxnSpPr>
          <p:spPr>
            <a:xfrm flipH="1">
              <a:off x="5712268" y="2677792"/>
              <a:ext cx="0" cy="3261745"/>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858946B-325B-4645-9DF9-89DD8C012B80}"/>
                </a:ext>
              </a:extLst>
            </p:cNvPr>
            <p:cNvSpPr txBox="1"/>
            <p:nvPr/>
          </p:nvSpPr>
          <p:spPr>
            <a:xfrm>
              <a:off x="5263432" y="2379729"/>
              <a:ext cx="909862" cy="276999"/>
            </a:xfrm>
            <a:prstGeom prst="rect">
              <a:avLst/>
            </a:prstGeom>
            <a:noFill/>
            <a:ln>
              <a:solidFill>
                <a:schemeClr val="bg2">
                  <a:lumMod val="75000"/>
                </a:schemeClr>
              </a:solidFill>
            </a:ln>
          </p:spPr>
          <p:txBody>
            <a:bodyPr wrap="square" lIns="0" tIns="0" rIns="0" bIns="0" rtlCol="0">
              <a:spAutoFit/>
            </a:bodyPr>
            <a:lstStyle/>
            <a:p>
              <a:pPr algn="ctr"/>
              <a:r>
                <a:rPr lang="en-US" dirty="0">
                  <a:solidFill>
                    <a:schemeClr val="tx1">
                      <a:lumMod val="75000"/>
                      <a:lumOff val="25000"/>
                    </a:schemeClr>
                  </a:solidFill>
                </a:rPr>
                <a:t>Present</a:t>
              </a:r>
            </a:p>
          </p:txBody>
        </p:sp>
      </p:grpSp>
      <p:sp>
        <p:nvSpPr>
          <p:cNvPr id="35" name="Rectangle 34">
            <a:extLst>
              <a:ext uri="{FF2B5EF4-FFF2-40B4-BE49-F238E27FC236}">
                <a16:creationId xmlns:a16="http://schemas.microsoft.com/office/drawing/2014/main" id="{A59D9A32-4E3A-43AD-A4EC-8A82EE05BA37}"/>
              </a:ext>
            </a:extLst>
          </p:cNvPr>
          <p:cNvSpPr/>
          <p:nvPr/>
        </p:nvSpPr>
        <p:spPr>
          <a:xfrm>
            <a:off x="5037743" y="3147985"/>
            <a:ext cx="1249588" cy="149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522BF89-342A-4F20-8C30-81B006712B51}"/>
              </a:ext>
            </a:extLst>
          </p:cNvPr>
          <p:cNvGrpSpPr/>
          <p:nvPr/>
        </p:nvGrpSpPr>
        <p:grpSpPr>
          <a:xfrm>
            <a:off x="5089164" y="3351711"/>
            <a:ext cx="2234484" cy="2596297"/>
            <a:chOff x="4452666" y="3351711"/>
            <a:chExt cx="2234484" cy="2596297"/>
          </a:xfrm>
        </p:grpSpPr>
        <p:cxnSp>
          <p:nvCxnSpPr>
            <p:cNvPr id="155" name="Straight Connector 154" title="callout lines">
              <a:extLst>
                <a:ext uri="{FF2B5EF4-FFF2-40B4-BE49-F238E27FC236}">
                  <a16:creationId xmlns:a16="http://schemas.microsoft.com/office/drawing/2014/main" id="{975C6F4D-FEC6-41F0-80BD-1FBB84859CE0}"/>
                </a:ext>
              </a:extLst>
            </p:cNvPr>
            <p:cNvCxnSpPr>
              <a:cxnSpLocks/>
            </p:cNvCxnSpPr>
            <p:nvPr/>
          </p:nvCxnSpPr>
          <p:spPr>
            <a:xfrm>
              <a:off x="6356826" y="5155042"/>
              <a:ext cx="1923" cy="792966"/>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7" name="Straight Connector 156" title="callout lines">
              <a:extLst>
                <a:ext uri="{FF2B5EF4-FFF2-40B4-BE49-F238E27FC236}">
                  <a16:creationId xmlns:a16="http://schemas.microsoft.com/office/drawing/2014/main" id="{F0657C2E-28CF-4771-9E8B-F81230C8F871}"/>
                </a:ext>
              </a:extLst>
            </p:cNvPr>
            <p:cNvCxnSpPr>
              <a:cxnSpLocks/>
            </p:cNvCxnSpPr>
            <p:nvPr/>
          </p:nvCxnSpPr>
          <p:spPr>
            <a:xfrm>
              <a:off x="5808421" y="4791805"/>
              <a:ext cx="0" cy="354994"/>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5765E5E9-2FA6-4157-A033-B40F80E1196C}"/>
                </a:ext>
              </a:extLst>
            </p:cNvPr>
            <p:cNvGrpSpPr/>
            <p:nvPr/>
          </p:nvGrpSpPr>
          <p:grpSpPr>
            <a:xfrm>
              <a:off x="4452666" y="3351711"/>
              <a:ext cx="2234484" cy="1352383"/>
              <a:chOff x="5087379" y="2624729"/>
              <a:chExt cx="2234484" cy="1352383"/>
            </a:xfrm>
          </p:grpSpPr>
          <p:grpSp>
            <p:nvGrpSpPr>
              <p:cNvPr id="176" name="Group 175" title="Milestone Text">
                <a:extLst>
                  <a:ext uri="{FF2B5EF4-FFF2-40B4-BE49-F238E27FC236}">
                    <a16:creationId xmlns:a16="http://schemas.microsoft.com/office/drawing/2014/main" id="{A28C26FE-38B0-495B-8CA7-F156A7C07B7F}"/>
                  </a:ext>
                </a:extLst>
              </p:cNvPr>
              <p:cNvGrpSpPr/>
              <p:nvPr/>
            </p:nvGrpSpPr>
            <p:grpSpPr>
              <a:xfrm>
                <a:off x="5714463" y="2692572"/>
                <a:ext cx="1607400" cy="1177580"/>
                <a:chOff x="1790128" y="1744251"/>
                <a:chExt cx="1607400" cy="1177580"/>
              </a:xfrm>
            </p:grpSpPr>
            <p:sp>
              <p:nvSpPr>
                <p:cNvPr id="181" name="TextBox 180">
                  <a:extLst>
                    <a:ext uri="{FF2B5EF4-FFF2-40B4-BE49-F238E27FC236}">
                      <a16:creationId xmlns:a16="http://schemas.microsoft.com/office/drawing/2014/main" id="{B486779F-2D22-4F54-BCDF-46A84F037CDB}"/>
                    </a:ext>
                  </a:extLst>
                </p:cNvPr>
                <p:cNvSpPr txBox="1"/>
                <p:nvPr/>
              </p:nvSpPr>
              <p:spPr>
                <a:xfrm>
                  <a:off x="1790128" y="1744251"/>
                  <a:ext cx="1294782" cy="276999"/>
                </a:xfrm>
                <a:prstGeom prst="rect">
                  <a:avLst/>
                </a:prstGeom>
                <a:noFill/>
              </p:spPr>
              <p:txBody>
                <a:bodyPr wrap="square" lIns="0" tIns="0" rIns="0" bIns="0" rtlCol="0">
                  <a:spAutoFit/>
                </a:bodyPr>
                <a:lstStyle/>
                <a:p>
                  <a:r>
                    <a:rPr lang="en-US" dirty="0">
                      <a:solidFill>
                        <a:schemeClr val="tx1">
                          <a:lumMod val="75000"/>
                          <a:lumOff val="25000"/>
                        </a:schemeClr>
                      </a:solidFill>
                    </a:rPr>
                    <a:t>Aim 1a</a:t>
                  </a:r>
                </a:p>
              </p:txBody>
            </p:sp>
            <p:sp>
              <p:nvSpPr>
                <p:cNvPr id="183" name="TextBox 182">
                  <a:extLst>
                    <a:ext uri="{FF2B5EF4-FFF2-40B4-BE49-F238E27FC236}">
                      <a16:creationId xmlns:a16="http://schemas.microsoft.com/office/drawing/2014/main" id="{ADE1CE3B-D196-4E12-92BE-5289CE3E5FCC}"/>
                    </a:ext>
                  </a:extLst>
                </p:cNvPr>
                <p:cNvSpPr txBox="1"/>
                <p:nvPr/>
              </p:nvSpPr>
              <p:spPr>
                <a:xfrm>
                  <a:off x="2102747" y="2686094"/>
                  <a:ext cx="1294781" cy="235737"/>
                </a:xfrm>
                <a:prstGeom prst="rect">
                  <a:avLst/>
                </a:prstGeom>
                <a:noFill/>
              </p:spPr>
              <p:txBody>
                <a:bodyPr wrap="square" lIns="0" tIns="0" rIns="0" bIns="0" rtlCol="0">
                  <a:noAutofit/>
                </a:bodyPr>
                <a:lstStyle/>
                <a:p>
                  <a:r>
                    <a:rPr lang="en-US" sz="1000" dirty="0">
                      <a:solidFill>
                        <a:schemeClr val="tx1">
                          <a:lumMod val="75000"/>
                          <a:lumOff val="25000"/>
                        </a:schemeClr>
                      </a:solidFill>
                    </a:rPr>
                    <a:t>Q2 2022</a:t>
                  </a:r>
                </a:p>
              </p:txBody>
            </p:sp>
            <p:sp>
              <p:nvSpPr>
                <p:cNvPr id="182" name="TextBox 181">
                  <a:extLst>
                    <a:ext uri="{FF2B5EF4-FFF2-40B4-BE49-F238E27FC236}">
                      <a16:creationId xmlns:a16="http://schemas.microsoft.com/office/drawing/2014/main" id="{BCDA860D-EB94-4676-9EF5-A512FFAA3249}"/>
                    </a:ext>
                  </a:extLst>
                </p:cNvPr>
                <p:cNvSpPr txBox="1"/>
                <p:nvPr/>
              </p:nvSpPr>
              <p:spPr>
                <a:xfrm>
                  <a:off x="1790128" y="2052707"/>
                  <a:ext cx="1294782" cy="61555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Prototyping and software development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Data collection</a:t>
                  </a:r>
                </a:p>
              </p:txBody>
            </p:sp>
          </p:grpSp>
          <p:sp>
            <p:nvSpPr>
              <p:cNvPr id="178" name="Rectangle: Rounded Corners 177" title="Milestone Graphic">
                <a:extLst>
                  <a:ext uri="{FF2B5EF4-FFF2-40B4-BE49-F238E27FC236}">
                    <a16:creationId xmlns:a16="http://schemas.microsoft.com/office/drawing/2014/main" id="{8B4AB75F-19EE-4CAB-AC89-641DAFAC43CA}"/>
                  </a:ext>
                </a:extLst>
              </p:cNvPr>
              <p:cNvSpPr/>
              <p:nvPr/>
            </p:nvSpPr>
            <p:spPr>
              <a:xfrm>
                <a:off x="6011344" y="3825991"/>
                <a:ext cx="873222" cy="15112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9" name="Graphic 178" title="Milestone Flag">
                <a:extLst>
                  <a:ext uri="{FF2B5EF4-FFF2-40B4-BE49-F238E27FC236}">
                    <a16:creationId xmlns:a16="http://schemas.microsoft.com/office/drawing/2014/main" id="{01955E89-D934-4629-8DA4-B4F8DF07605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3525" t="18748" r="17129" b="44918"/>
              <a:stretch/>
            </p:blipFill>
            <p:spPr>
              <a:xfrm flipH="1">
                <a:off x="5087379" y="2624729"/>
                <a:ext cx="573660" cy="422383"/>
              </a:xfrm>
              <a:prstGeom prst="rect">
                <a:avLst/>
              </a:prstGeom>
            </p:spPr>
          </p:pic>
          <p:sp>
            <p:nvSpPr>
              <p:cNvPr id="180" name="Rectangle 179">
                <a:extLst>
                  <a:ext uri="{FF2B5EF4-FFF2-40B4-BE49-F238E27FC236}">
                    <a16:creationId xmlns:a16="http://schemas.microsoft.com/office/drawing/2014/main" id="{9880F649-2877-486D-B584-5E0C4F2EAA09}"/>
                  </a:ext>
                </a:extLst>
              </p:cNvPr>
              <p:cNvSpPr/>
              <p:nvPr/>
            </p:nvSpPr>
            <p:spPr>
              <a:xfrm>
                <a:off x="5325598" y="2717065"/>
                <a:ext cx="344966" cy="276999"/>
              </a:xfrm>
              <a:prstGeom prst="rect">
                <a:avLst/>
              </a:prstGeom>
            </p:spPr>
            <p:txBody>
              <a:bodyPr wrap="none">
                <a:spAutoFit/>
              </a:bodyPr>
              <a:lstStyle/>
              <a:p>
                <a:pPr algn="ctr"/>
                <a:r>
                  <a:rPr lang="en-US" sz="1200" dirty="0">
                    <a:solidFill>
                      <a:schemeClr val="tx1">
                        <a:lumMod val="75000"/>
                        <a:lumOff val="25000"/>
                      </a:schemeClr>
                    </a:solidFill>
                  </a:rPr>
                  <a:t>03</a:t>
                </a:r>
              </a:p>
            </p:txBody>
          </p:sp>
        </p:grpSp>
        <p:cxnSp>
          <p:nvCxnSpPr>
            <p:cNvPr id="184" name="Straight Connector 183" title="callout lines">
              <a:extLst>
                <a:ext uri="{FF2B5EF4-FFF2-40B4-BE49-F238E27FC236}">
                  <a16:creationId xmlns:a16="http://schemas.microsoft.com/office/drawing/2014/main" id="{D2D1B48E-F593-4967-B812-C0445D410707}"/>
                </a:ext>
              </a:extLst>
            </p:cNvPr>
            <p:cNvCxnSpPr>
              <a:cxnSpLocks/>
            </p:cNvCxnSpPr>
            <p:nvPr/>
          </p:nvCxnSpPr>
          <p:spPr>
            <a:xfrm>
              <a:off x="5813242" y="5152371"/>
              <a:ext cx="547389" cy="0"/>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descr="Time line">
            <a:extLst>
              <a:ext uri="{FF2B5EF4-FFF2-40B4-BE49-F238E27FC236}">
                <a16:creationId xmlns:a16="http://schemas.microsoft.com/office/drawing/2014/main" id="{0ECD7D0F-80D1-4D75-A17F-3E2E46570DE4}"/>
              </a:ext>
            </a:extLst>
          </p:cNvPr>
          <p:cNvCxnSpPr>
            <a:cxnSpLocks/>
          </p:cNvCxnSpPr>
          <p:nvPr/>
        </p:nvCxnSpPr>
        <p:spPr>
          <a:xfrm flipH="1">
            <a:off x="1216837" y="6165627"/>
            <a:ext cx="10432744" cy="0"/>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1" name="Slide Title">
            <a:extLst>
              <a:ext uri="{FF2B5EF4-FFF2-40B4-BE49-F238E27FC236}">
                <a16:creationId xmlns:a16="http://schemas.microsoft.com/office/drawing/2014/main" id="{82336B3C-0982-49C2-85B3-D4D69E435900}"/>
              </a:ext>
            </a:extLst>
          </p:cNvPr>
          <p:cNvSpPr>
            <a:spLocks noGrp="1"/>
          </p:cNvSpPr>
          <p:nvPr>
            <p:ph type="title"/>
          </p:nvPr>
        </p:nvSpPr>
        <p:spPr>
          <a:xfrm>
            <a:off x="601010" y="724921"/>
            <a:ext cx="6239010" cy="540000"/>
          </a:xfrm>
        </p:spPr>
        <p:txBody>
          <a:bodyPr>
            <a:noAutofit/>
          </a:bodyPr>
          <a:lstStyle/>
          <a:p>
            <a:r>
              <a:rPr lang="en-US" sz="5400" dirty="0"/>
              <a:t>Dissertation timeline</a:t>
            </a:r>
          </a:p>
        </p:txBody>
      </p:sp>
      <p:grpSp>
        <p:nvGrpSpPr>
          <p:cNvPr id="38" name="Group 37">
            <a:extLst>
              <a:ext uri="{FF2B5EF4-FFF2-40B4-BE49-F238E27FC236}">
                <a16:creationId xmlns:a16="http://schemas.microsoft.com/office/drawing/2014/main" id="{DEAF3E59-4A1F-4F94-86B5-19A3CB6E3A8E}"/>
              </a:ext>
            </a:extLst>
          </p:cNvPr>
          <p:cNvGrpSpPr/>
          <p:nvPr/>
        </p:nvGrpSpPr>
        <p:grpSpPr>
          <a:xfrm>
            <a:off x="478706" y="3688349"/>
            <a:ext cx="2386411" cy="2255128"/>
            <a:chOff x="478706" y="3688349"/>
            <a:chExt cx="2386411" cy="2255128"/>
          </a:xfrm>
        </p:grpSpPr>
        <p:grpSp>
          <p:nvGrpSpPr>
            <p:cNvPr id="16" name="Group 15">
              <a:extLst>
                <a:ext uri="{FF2B5EF4-FFF2-40B4-BE49-F238E27FC236}">
                  <a16:creationId xmlns:a16="http://schemas.microsoft.com/office/drawing/2014/main" id="{06CB4DC1-D146-4FE9-89E3-3B97B5102E9C}"/>
                </a:ext>
              </a:extLst>
            </p:cNvPr>
            <p:cNvGrpSpPr/>
            <p:nvPr/>
          </p:nvGrpSpPr>
          <p:grpSpPr>
            <a:xfrm>
              <a:off x="478706" y="3688349"/>
              <a:ext cx="2386411" cy="1807287"/>
              <a:chOff x="478706" y="3044898"/>
              <a:chExt cx="2386411" cy="1807287"/>
            </a:xfrm>
          </p:grpSpPr>
          <p:grpSp>
            <p:nvGrpSpPr>
              <p:cNvPr id="10" name="Group 9" title="Milestone">
                <a:extLst>
                  <a:ext uri="{FF2B5EF4-FFF2-40B4-BE49-F238E27FC236}">
                    <a16:creationId xmlns:a16="http://schemas.microsoft.com/office/drawing/2014/main" id="{6BE69F2F-25E5-4E14-9BE7-F81A1FB8E199}"/>
                  </a:ext>
                </a:extLst>
              </p:cNvPr>
              <p:cNvGrpSpPr/>
              <p:nvPr/>
            </p:nvGrpSpPr>
            <p:grpSpPr>
              <a:xfrm>
                <a:off x="1063122" y="3101872"/>
                <a:ext cx="1801995" cy="1750313"/>
                <a:chOff x="1063122" y="3101872"/>
                <a:chExt cx="1801995" cy="1750313"/>
              </a:xfrm>
            </p:grpSpPr>
            <p:grpSp>
              <p:nvGrpSpPr>
                <p:cNvPr id="5" name="Group 4" title="Milestone Text">
                  <a:extLst>
                    <a:ext uri="{FF2B5EF4-FFF2-40B4-BE49-F238E27FC236}">
                      <a16:creationId xmlns:a16="http://schemas.microsoft.com/office/drawing/2014/main" id="{115A178B-57C4-4B9D-B684-21A92431913E}"/>
                    </a:ext>
                  </a:extLst>
                </p:cNvPr>
                <p:cNvGrpSpPr/>
                <p:nvPr/>
              </p:nvGrpSpPr>
              <p:grpSpPr>
                <a:xfrm>
                  <a:off x="1078798" y="3101872"/>
                  <a:ext cx="1520091" cy="1653627"/>
                  <a:chOff x="1510891" y="2815216"/>
                  <a:chExt cx="1520091" cy="1653627"/>
                </a:xfrm>
              </p:grpSpPr>
              <p:sp>
                <p:nvSpPr>
                  <p:cNvPr id="60" name="TextBox 59">
                    <a:extLst>
                      <a:ext uri="{FF2B5EF4-FFF2-40B4-BE49-F238E27FC236}">
                        <a16:creationId xmlns:a16="http://schemas.microsoft.com/office/drawing/2014/main" id="{3DD2C9D1-5E8D-4ED2-989C-330D6753B965}"/>
                      </a:ext>
                    </a:extLst>
                  </p:cNvPr>
                  <p:cNvSpPr txBox="1"/>
                  <p:nvPr/>
                </p:nvSpPr>
                <p:spPr>
                  <a:xfrm>
                    <a:off x="1510892" y="2815216"/>
                    <a:ext cx="1294782" cy="276999"/>
                  </a:xfrm>
                  <a:prstGeom prst="rect">
                    <a:avLst/>
                  </a:prstGeom>
                  <a:noFill/>
                </p:spPr>
                <p:txBody>
                  <a:bodyPr wrap="square" lIns="0" tIns="0" rIns="0" bIns="0" rtlCol="0">
                    <a:spAutoFit/>
                  </a:bodyPr>
                  <a:lstStyle/>
                  <a:p>
                    <a:r>
                      <a:rPr lang="en-US" dirty="0">
                        <a:solidFill>
                          <a:schemeClr val="tx1">
                            <a:lumMod val="75000"/>
                            <a:lumOff val="25000"/>
                          </a:schemeClr>
                        </a:solidFill>
                      </a:rPr>
                      <a:t>Past work</a:t>
                    </a:r>
                  </a:p>
                </p:txBody>
              </p:sp>
              <p:sp>
                <p:nvSpPr>
                  <p:cNvPr id="61" name="TextBox 60">
                    <a:extLst>
                      <a:ext uri="{FF2B5EF4-FFF2-40B4-BE49-F238E27FC236}">
                        <a16:creationId xmlns:a16="http://schemas.microsoft.com/office/drawing/2014/main" id="{A6E28C73-4CCB-4BDB-82CA-BEE3A58D33D9}"/>
                      </a:ext>
                    </a:extLst>
                  </p:cNvPr>
                  <p:cNvSpPr txBox="1"/>
                  <p:nvPr/>
                </p:nvSpPr>
                <p:spPr>
                  <a:xfrm>
                    <a:off x="1510891" y="3139290"/>
                    <a:ext cx="1520091" cy="107721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dirty="0">
                        <a:solidFill>
                          <a:schemeClr val="tx1">
                            <a:lumMod val="75000"/>
                            <a:lumOff val="25000"/>
                          </a:schemeClr>
                        </a:solidFill>
                      </a:rPr>
                      <a:t>Collected and processed VSF data</a:t>
                    </a:r>
                  </a:p>
                  <a:p>
                    <a:pPr marL="171450" indent="-171450">
                      <a:buFont typeface="Arial" panose="020B0604020202020204" pitchFamily="34" charset="0"/>
                      <a:buChar char="•"/>
                    </a:pPr>
                    <a:r>
                      <a:rPr lang="en-US" sz="1000" dirty="0">
                        <a:solidFill>
                          <a:schemeClr val="tx1">
                            <a:lumMod val="75000"/>
                            <a:lumOff val="25000"/>
                          </a:schemeClr>
                        </a:solidFill>
                      </a:rPr>
                      <a:t>Started writing VSF manuscript</a:t>
                    </a:r>
                  </a:p>
                  <a:p>
                    <a:pPr marL="171450" indent="-171450">
                      <a:buFont typeface="Arial" panose="020B0604020202020204" pitchFamily="34" charset="0"/>
                      <a:buChar char="•"/>
                    </a:pPr>
                    <a:r>
                      <a:rPr lang="en-US" sz="1000" dirty="0">
                        <a:solidFill>
                          <a:schemeClr val="tx1">
                            <a:lumMod val="75000"/>
                            <a:lumOff val="25000"/>
                          </a:schemeClr>
                        </a:solidFill>
                      </a:rPr>
                      <a:t>Helped with VSF grants</a:t>
                    </a:r>
                  </a:p>
                  <a:p>
                    <a:pPr marL="171450" indent="-171450">
                      <a:buFont typeface="Arial" panose="020B0604020202020204" pitchFamily="34" charset="0"/>
                      <a:buChar char="•"/>
                    </a:pPr>
                    <a:r>
                      <a:rPr lang="en-US" sz="1000" dirty="0">
                        <a:solidFill>
                          <a:schemeClr val="tx1">
                            <a:lumMod val="75000"/>
                            <a:lumOff val="25000"/>
                          </a:schemeClr>
                        </a:solidFill>
                      </a:rPr>
                      <a:t>Helped submit 2 VSF collaboration papers</a:t>
                    </a:r>
                  </a:p>
                </p:txBody>
              </p:sp>
              <p:sp>
                <p:nvSpPr>
                  <p:cNvPr id="63" name="TextBox 62">
                    <a:extLst>
                      <a:ext uri="{FF2B5EF4-FFF2-40B4-BE49-F238E27FC236}">
                        <a16:creationId xmlns:a16="http://schemas.microsoft.com/office/drawing/2014/main" id="{36E6E519-8D5B-4E7C-9E35-2BB710F5C3A8}"/>
                      </a:ext>
                    </a:extLst>
                  </p:cNvPr>
                  <p:cNvSpPr txBox="1"/>
                  <p:nvPr/>
                </p:nvSpPr>
                <p:spPr>
                  <a:xfrm>
                    <a:off x="1510893" y="4233106"/>
                    <a:ext cx="1294781" cy="235737"/>
                  </a:xfrm>
                  <a:prstGeom prst="rect">
                    <a:avLst/>
                  </a:prstGeom>
                  <a:noFill/>
                </p:spPr>
                <p:txBody>
                  <a:bodyPr wrap="square" lIns="0" tIns="0" rIns="0" bIns="0" rtlCol="0">
                    <a:noAutofit/>
                  </a:bodyPr>
                  <a:lstStyle/>
                  <a:p>
                    <a:r>
                      <a:rPr lang="en-US" sz="1000" dirty="0">
                        <a:solidFill>
                          <a:schemeClr val="tx1">
                            <a:lumMod val="75000"/>
                            <a:lumOff val="25000"/>
                          </a:schemeClr>
                        </a:solidFill>
                      </a:rPr>
                      <a:t>Q1 2020</a:t>
                    </a:r>
                  </a:p>
                </p:txBody>
              </p:sp>
            </p:grpSp>
            <p:sp>
              <p:nvSpPr>
                <p:cNvPr id="113" name="Rectangle: Rounded Corners 112" title="Milestone Graphic">
                  <a:extLst>
                    <a:ext uri="{FF2B5EF4-FFF2-40B4-BE49-F238E27FC236}">
                      <a16:creationId xmlns:a16="http://schemas.microsoft.com/office/drawing/2014/main" id="{3BC77ADA-7AD2-4DFC-9408-57E93582FC52}"/>
                    </a:ext>
                  </a:extLst>
                </p:cNvPr>
                <p:cNvSpPr/>
                <p:nvPr/>
              </p:nvSpPr>
              <p:spPr>
                <a:xfrm>
                  <a:off x="1063122" y="4701064"/>
                  <a:ext cx="1801995" cy="15112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A5421468-D49C-4BB7-AEDC-45C1026A52F9}"/>
                  </a:ext>
                </a:extLst>
              </p:cNvPr>
              <p:cNvGrpSpPr/>
              <p:nvPr/>
            </p:nvGrpSpPr>
            <p:grpSpPr>
              <a:xfrm>
                <a:off x="478706" y="3044898"/>
                <a:ext cx="584417" cy="422383"/>
                <a:chOff x="8221479" y="146854"/>
                <a:chExt cx="584417" cy="422383"/>
              </a:xfrm>
            </p:grpSpPr>
            <p:pic>
              <p:nvPicPr>
                <p:cNvPr id="131" name="Graphic 130" descr="Flag">
                  <a:extLst>
                    <a:ext uri="{FF2B5EF4-FFF2-40B4-BE49-F238E27FC236}">
                      <a16:creationId xmlns:a16="http://schemas.microsoft.com/office/drawing/2014/main" id="{BEC469D1-9109-47A0-B92A-4313FAE409B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3525" t="18748" r="17129" b="44918"/>
                <a:stretch/>
              </p:blipFill>
              <p:spPr>
                <a:xfrm flipH="1">
                  <a:off x="8221479" y="146854"/>
                  <a:ext cx="573660" cy="422383"/>
                </a:xfrm>
                <a:prstGeom prst="rect">
                  <a:avLst/>
                </a:prstGeom>
              </p:spPr>
            </p:pic>
            <p:pic>
              <p:nvPicPr>
                <p:cNvPr id="132" name="Graphic 131" descr="Icon Checked">
                  <a:extLst>
                    <a:ext uri="{FF2B5EF4-FFF2-40B4-BE49-F238E27FC236}">
                      <a16:creationId xmlns:a16="http://schemas.microsoft.com/office/drawing/2014/main" id="{BDB676BA-9459-43EB-BC86-C232D1DA5A0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0199" t="23238" r="22077" b="24597"/>
                <a:stretch/>
              </p:blipFill>
              <p:spPr>
                <a:xfrm>
                  <a:off x="8434681" y="199087"/>
                  <a:ext cx="371215" cy="335466"/>
                </a:xfrm>
                <a:prstGeom prst="rect">
                  <a:avLst/>
                </a:prstGeom>
              </p:spPr>
            </p:pic>
          </p:grpSp>
        </p:grpSp>
        <p:cxnSp>
          <p:nvCxnSpPr>
            <p:cNvPr id="186" name="Straight Connector 185" title="callout lines">
              <a:extLst>
                <a:ext uri="{FF2B5EF4-FFF2-40B4-BE49-F238E27FC236}">
                  <a16:creationId xmlns:a16="http://schemas.microsoft.com/office/drawing/2014/main" id="{58C06FCD-B8D5-441F-8E12-DDC26E69D281}"/>
                </a:ext>
              </a:extLst>
            </p:cNvPr>
            <p:cNvCxnSpPr>
              <a:cxnSpLocks/>
            </p:cNvCxnSpPr>
            <p:nvPr/>
          </p:nvCxnSpPr>
          <p:spPr>
            <a:xfrm>
              <a:off x="1180492" y="5557520"/>
              <a:ext cx="0" cy="385957"/>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21" name="Group 20" descr="Year 1">
            <a:extLst>
              <a:ext uri="{FF2B5EF4-FFF2-40B4-BE49-F238E27FC236}">
                <a16:creationId xmlns:a16="http://schemas.microsoft.com/office/drawing/2014/main" id="{5D2F3933-9B72-4828-BCB7-541ECBDEFC11}"/>
              </a:ext>
            </a:extLst>
          </p:cNvPr>
          <p:cNvGrpSpPr/>
          <p:nvPr/>
        </p:nvGrpSpPr>
        <p:grpSpPr>
          <a:xfrm>
            <a:off x="904696" y="5778006"/>
            <a:ext cx="2815819" cy="1070047"/>
            <a:chOff x="904696" y="5778006"/>
            <a:chExt cx="2815819" cy="1070047"/>
          </a:xfrm>
        </p:grpSpPr>
        <p:sp>
          <p:nvSpPr>
            <p:cNvPr id="158" name="Oval 157">
              <a:extLst>
                <a:ext uri="{FF2B5EF4-FFF2-40B4-BE49-F238E27FC236}">
                  <a16:creationId xmlns:a16="http://schemas.microsoft.com/office/drawing/2014/main" id="{74AE39C1-CE7F-4294-BA9F-DE5050CFDD2F}"/>
                </a:ext>
              </a:extLst>
            </p:cNvPr>
            <p:cNvSpPr/>
            <p:nvPr/>
          </p:nvSpPr>
          <p:spPr>
            <a:xfrm>
              <a:off x="3004439"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4EC46266-F9A2-46D0-9AAB-09889D0F8267}"/>
                </a:ext>
              </a:extLst>
            </p:cNvPr>
            <p:cNvSpPr/>
            <p:nvPr/>
          </p:nvSpPr>
          <p:spPr>
            <a:xfrm>
              <a:off x="2346810"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90488C51-8860-4A29-A9FF-840EEF3025C6}"/>
                </a:ext>
              </a:extLst>
            </p:cNvPr>
            <p:cNvSpPr/>
            <p:nvPr/>
          </p:nvSpPr>
          <p:spPr>
            <a:xfrm>
              <a:off x="1702547"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2816A943-3130-484E-97D1-6C7917F3DD30}"/>
                </a:ext>
              </a:extLst>
            </p:cNvPr>
            <p:cNvSpPr/>
            <p:nvPr/>
          </p:nvSpPr>
          <p:spPr>
            <a:xfrm>
              <a:off x="1056583"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title="q lines">
              <a:extLst>
                <a:ext uri="{FF2B5EF4-FFF2-40B4-BE49-F238E27FC236}">
                  <a16:creationId xmlns:a16="http://schemas.microsoft.com/office/drawing/2014/main" id="{095D6F0B-DF34-40DB-AB6A-1DF127E26984}"/>
                </a:ext>
              </a:extLst>
            </p:cNvPr>
            <p:cNvCxnSpPr>
              <a:cxnSpLocks/>
            </p:cNvCxnSpPr>
            <p:nvPr/>
          </p:nvCxnSpPr>
          <p:spPr>
            <a:xfrm>
              <a:off x="2475056"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 name="Straight Connector 36" title="q lines">
              <a:extLst>
                <a:ext uri="{FF2B5EF4-FFF2-40B4-BE49-F238E27FC236}">
                  <a16:creationId xmlns:a16="http://schemas.microsoft.com/office/drawing/2014/main" id="{4B8B0E64-F638-410E-B55B-23FF670F97FA}"/>
                </a:ext>
              </a:extLst>
            </p:cNvPr>
            <p:cNvCxnSpPr>
              <a:cxnSpLocks/>
            </p:cNvCxnSpPr>
            <p:nvPr/>
          </p:nvCxnSpPr>
          <p:spPr>
            <a:xfrm>
              <a:off x="3122338"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2BD778E6-D334-4389-B4C0-6C793B6E1E82}"/>
                </a:ext>
              </a:extLst>
            </p:cNvPr>
            <p:cNvSpPr txBox="1"/>
            <p:nvPr/>
          </p:nvSpPr>
          <p:spPr>
            <a:xfrm>
              <a:off x="904696" y="6612316"/>
              <a:ext cx="569010" cy="235737"/>
            </a:xfrm>
            <a:prstGeom prst="rect">
              <a:avLst/>
            </a:prstGeom>
            <a:noFill/>
          </p:spPr>
          <p:txBody>
            <a:bodyPr wrap="square" lIns="0" tIns="0" rIns="0" bIns="0" rtlCol="0">
              <a:noAutofit/>
            </a:bodyPr>
            <a:lstStyle/>
            <a:p>
              <a:pPr algn="ctr"/>
              <a:r>
                <a:rPr lang="en-US" sz="1000" b="1" dirty="0">
                  <a:solidFill>
                    <a:schemeClr val="tx1">
                      <a:lumMod val="75000"/>
                      <a:lumOff val="25000"/>
                    </a:schemeClr>
                  </a:solidFill>
                </a:rPr>
                <a:t>Pre-2021</a:t>
              </a:r>
            </a:p>
          </p:txBody>
        </p:sp>
        <p:cxnSp>
          <p:nvCxnSpPr>
            <p:cNvPr id="118" name="Straight Connector 117" title="q lines">
              <a:extLst>
                <a:ext uri="{FF2B5EF4-FFF2-40B4-BE49-F238E27FC236}">
                  <a16:creationId xmlns:a16="http://schemas.microsoft.com/office/drawing/2014/main" id="{35C4D3D7-7424-4459-8D25-38F63FBA31EE}"/>
                </a:ext>
              </a:extLst>
            </p:cNvPr>
            <p:cNvCxnSpPr>
              <a:cxnSpLocks/>
            </p:cNvCxnSpPr>
            <p:nvPr/>
          </p:nvCxnSpPr>
          <p:spPr>
            <a:xfrm>
              <a:off x="1827774"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Rectangle: Rounded Corners 1" title="Year Bar">
              <a:extLst>
                <a:ext uri="{FF2B5EF4-FFF2-40B4-BE49-F238E27FC236}">
                  <a16:creationId xmlns:a16="http://schemas.microsoft.com/office/drawing/2014/main" id="{64E02AE9-6B6C-4B9C-ABBB-1E374B6CA82E}"/>
                </a:ext>
              </a:extLst>
            </p:cNvPr>
            <p:cNvSpPr/>
            <p:nvPr/>
          </p:nvSpPr>
          <p:spPr>
            <a:xfrm>
              <a:off x="1147186" y="6381273"/>
              <a:ext cx="2573329" cy="1648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4E8CE979-A9B5-418A-BC22-CF6E42776816}"/>
                </a:ext>
              </a:extLst>
            </p:cNvPr>
            <p:cNvSpPr txBox="1"/>
            <p:nvPr/>
          </p:nvSpPr>
          <p:spPr>
            <a:xfrm>
              <a:off x="107438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Q1</a:t>
              </a:r>
              <a:endParaRPr lang="en-US" sz="1000" dirty="0">
                <a:solidFill>
                  <a:schemeClr val="bg1"/>
                </a:solidFill>
              </a:endParaRPr>
            </a:p>
          </p:txBody>
        </p:sp>
        <p:sp>
          <p:nvSpPr>
            <p:cNvPr id="73" name="TextBox 72">
              <a:extLst>
                <a:ext uri="{FF2B5EF4-FFF2-40B4-BE49-F238E27FC236}">
                  <a16:creationId xmlns:a16="http://schemas.microsoft.com/office/drawing/2014/main" id="{6DF41A29-164B-42EC-9F68-19D2E3AEC527}"/>
                </a:ext>
              </a:extLst>
            </p:cNvPr>
            <p:cNvSpPr txBox="1"/>
            <p:nvPr/>
          </p:nvSpPr>
          <p:spPr>
            <a:xfrm>
              <a:off x="172183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Q2</a:t>
              </a:r>
              <a:endParaRPr lang="en-US" sz="1000" dirty="0">
                <a:solidFill>
                  <a:schemeClr val="bg1"/>
                </a:solidFill>
              </a:endParaRPr>
            </a:p>
          </p:txBody>
        </p:sp>
        <p:sp>
          <p:nvSpPr>
            <p:cNvPr id="74" name="TextBox 73">
              <a:extLst>
                <a:ext uri="{FF2B5EF4-FFF2-40B4-BE49-F238E27FC236}">
                  <a16:creationId xmlns:a16="http://schemas.microsoft.com/office/drawing/2014/main" id="{7162BA43-FD37-4686-8437-28F117A90A25}"/>
                </a:ext>
              </a:extLst>
            </p:cNvPr>
            <p:cNvSpPr txBox="1"/>
            <p:nvPr/>
          </p:nvSpPr>
          <p:spPr>
            <a:xfrm>
              <a:off x="236928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Q3</a:t>
              </a:r>
              <a:endParaRPr lang="en-US" sz="1000" dirty="0">
                <a:solidFill>
                  <a:schemeClr val="bg1"/>
                </a:solidFill>
              </a:endParaRPr>
            </a:p>
          </p:txBody>
        </p:sp>
        <p:sp>
          <p:nvSpPr>
            <p:cNvPr id="75" name="TextBox 74">
              <a:extLst>
                <a:ext uri="{FF2B5EF4-FFF2-40B4-BE49-F238E27FC236}">
                  <a16:creationId xmlns:a16="http://schemas.microsoft.com/office/drawing/2014/main" id="{2717FE78-5079-4505-AEB2-D90CAE956F0A}"/>
                </a:ext>
              </a:extLst>
            </p:cNvPr>
            <p:cNvSpPr txBox="1"/>
            <p:nvPr/>
          </p:nvSpPr>
          <p:spPr>
            <a:xfrm>
              <a:off x="301673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Q4</a:t>
              </a:r>
              <a:endParaRPr lang="en-US" sz="1000" dirty="0">
                <a:solidFill>
                  <a:schemeClr val="bg1"/>
                </a:solidFill>
              </a:endParaRPr>
            </a:p>
          </p:txBody>
        </p:sp>
        <p:cxnSp>
          <p:nvCxnSpPr>
            <p:cNvPr id="114" name="Straight Connector 113" title="q lines">
              <a:extLst>
                <a:ext uri="{FF2B5EF4-FFF2-40B4-BE49-F238E27FC236}">
                  <a16:creationId xmlns:a16="http://schemas.microsoft.com/office/drawing/2014/main" id="{6016E7CE-6835-4BB0-AABB-1CAEE51E870C}"/>
                </a:ext>
              </a:extLst>
            </p:cNvPr>
            <p:cNvCxnSpPr>
              <a:cxnSpLocks/>
            </p:cNvCxnSpPr>
            <p:nvPr/>
          </p:nvCxnSpPr>
          <p:spPr>
            <a:xfrm>
              <a:off x="1180492"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22" name="Group 21" descr="Year 2">
            <a:extLst>
              <a:ext uri="{FF2B5EF4-FFF2-40B4-BE49-F238E27FC236}">
                <a16:creationId xmlns:a16="http://schemas.microsoft.com/office/drawing/2014/main" id="{B77D3ADC-4691-423D-B968-599D539C51C4}"/>
              </a:ext>
            </a:extLst>
          </p:cNvPr>
          <p:cNvGrpSpPr/>
          <p:nvPr/>
        </p:nvGrpSpPr>
        <p:grpSpPr>
          <a:xfrm>
            <a:off x="3495592" y="5778006"/>
            <a:ext cx="2828816" cy="1072235"/>
            <a:chOff x="3495592" y="5778006"/>
            <a:chExt cx="2828816" cy="1072235"/>
          </a:xfrm>
        </p:grpSpPr>
        <p:sp>
          <p:nvSpPr>
            <p:cNvPr id="162" name="Oval 161">
              <a:extLst>
                <a:ext uri="{FF2B5EF4-FFF2-40B4-BE49-F238E27FC236}">
                  <a16:creationId xmlns:a16="http://schemas.microsoft.com/office/drawing/2014/main" id="{DDADAC53-FEC9-400E-B7FC-72F25EF0FE21}"/>
                </a:ext>
              </a:extLst>
            </p:cNvPr>
            <p:cNvSpPr/>
            <p:nvPr/>
          </p:nvSpPr>
          <p:spPr>
            <a:xfrm>
              <a:off x="5585704"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a:extLst>
                <a:ext uri="{FF2B5EF4-FFF2-40B4-BE49-F238E27FC236}">
                  <a16:creationId xmlns:a16="http://schemas.microsoft.com/office/drawing/2014/main" id="{EC0BAC80-DECA-4286-9763-E1B32B824792}"/>
                </a:ext>
              </a:extLst>
            </p:cNvPr>
            <p:cNvSpPr/>
            <p:nvPr/>
          </p:nvSpPr>
          <p:spPr>
            <a:xfrm>
              <a:off x="4936679"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83C4B4F8-27D7-41DD-896D-A1B91FF462FD}"/>
                </a:ext>
              </a:extLst>
            </p:cNvPr>
            <p:cNvSpPr/>
            <p:nvPr/>
          </p:nvSpPr>
          <p:spPr>
            <a:xfrm>
              <a:off x="4300157"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AE29C92D-0A5A-405A-B0B6-9115A90C3CB7}"/>
                </a:ext>
              </a:extLst>
            </p:cNvPr>
            <p:cNvSpPr/>
            <p:nvPr/>
          </p:nvSpPr>
          <p:spPr>
            <a:xfrm>
              <a:off x="3642967"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title="q lines">
              <a:extLst>
                <a:ext uri="{FF2B5EF4-FFF2-40B4-BE49-F238E27FC236}">
                  <a16:creationId xmlns:a16="http://schemas.microsoft.com/office/drawing/2014/main" id="{8CEE23F6-603B-4DB5-A968-8F086AA2AF53}"/>
                </a:ext>
              </a:extLst>
            </p:cNvPr>
            <p:cNvCxnSpPr>
              <a:cxnSpLocks/>
            </p:cNvCxnSpPr>
            <p:nvPr/>
          </p:nvCxnSpPr>
          <p:spPr>
            <a:xfrm>
              <a:off x="4416902"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Straight Connector 44" title="q lines">
              <a:extLst>
                <a:ext uri="{FF2B5EF4-FFF2-40B4-BE49-F238E27FC236}">
                  <a16:creationId xmlns:a16="http://schemas.microsoft.com/office/drawing/2014/main" id="{B0EC7A32-A13D-40FD-8FCB-9A2616556D19}"/>
                </a:ext>
              </a:extLst>
            </p:cNvPr>
            <p:cNvCxnSpPr>
              <a:cxnSpLocks/>
            </p:cNvCxnSpPr>
            <p:nvPr/>
          </p:nvCxnSpPr>
          <p:spPr>
            <a:xfrm>
              <a:off x="5064184"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7" name="Straight Connector 46" title="q lines">
              <a:extLst>
                <a:ext uri="{FF2B5EF4-FFF2-40B4-BE49-F238E27FC236}">
                  <a16:creationId xmlns:a16="http://schemas.microsoft.com/office/drawing/2014/main" id="{662638A0-3098-431F-BE5E-612EF4623E02}"/>
                </a:ext>
              </a:extLst>
            </p:cNvPr>
            <p:cNvCxnSpPr>
              <a:cxnSpLocks/>
            </p:cNvCxnSpPr>
            <p:nvPr/>
          </p:nvCxnSpPr>
          <p:spPr>
            <a:xfrm>
              <a:off x="5711466"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9E24B3E5-9E8A-4B3A-ADB6-4481250B3F2A}"/>
                </a:ext>
              </a:extLst>
            </p:cNvPr>
            <p:cNvSpPr txBox="1"/>
            <p:nvPr/>
          </p:nvSpPr>
          <p:spPr>
            <a:xfrm>
              <a:off x="3495592" y="6614504"/>
              <a:ext cx="569010" cy="235737"/>
            </a:xfrm>
            <a:prstGeom prst="rect">
              <a:avLst/>
            </a:prstGeom>
            <a:noFill/>
          </p:spPr>
          <p:txBody>
            <a:bodyPr wrap="square" lIns="0" tIns="0" rIns="0" bIns="0" rtlCol="0">
              <a:noAutofit/>
            </a:bodyPr>
            <a:lstStyle/>
            <a:p>
              <a:pPr algn="ctr"/>
              <a:r>
                <a:rPr lang="en-US" sz="1000" b="1" dirty="0">
                  <a:solidFill>
                    <a:schemeClr val="tx1">
                      <a:lumMod val="75000"/>
                      <a:lumOff val="25000"/>
                    </a:schemeClr>
                  </a:solidFill>
                </a:rPr>
                <a:t>2021</a:t>
              </a:r>
            </a:p>
          </p:txBody>
        </p:sp>
        <p:sp>
          <p:nvSpPr>
            <p:cNvPr id="189" name="Rectangle: Rounded Corners 188" title="Year Bar">
              <a:extLst>
                <a:ext uri="{FF2B5EF4-FFF2-40B4-BE49-F238E27FC236}">
                  <a16:creationId xmlns:a16="http://schemas.microsoft.com/office/drawing/2014/main" id="{4216F653-445A-48AE-9E7F-2BCB19F1649E}"/>
                </a:ext>
              </a:extLst>
            </p:cNvPr>
            <p:cNvSpPr/>
            <p:nvPr/>
          </p:nvSpPr>
          <p:spPr>
            <a:xfrm>
              <a:off x="3751079" y="6381864"/>
              <a:ext cx="2573329" cy="16485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316E8E00-CDAC-4884-B354-EEC46B99951A}"/>
                </a:ext>
              </a:extLst>
            </p:cNvPr>
            <p:cNvSpPr txBox="1"/>
            <p:nvPr/>
          </p:nvSpPr>
          <p:spPr>
            <a:xfrm>
              <a:off x="366418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Q1</a:t>
              </a:r>
              <a:endParaRPr lang="en-US" sz="1000" dirty="0">
                <a:solidFill>
                  <a:schemeClr val="bg1"/>
                </a:solidFill>
              </a:endParaRPr>
            </a:p>
          </p:txBody>
        </p:sp>
        <p:sp>
          <p:nvSpPr>
            <p:cNvPr id="102" name="TextBox 101">
              <a:extLst>
                <a:ext uri="{FF2B5EF4-FFF2-40B4-BE49-F238E27FC236}">
                  <a16:creationId xmlns:a16="http://schemas.microsoft.com/office/drawing/2014/main" id="{99123C15-08DD-4459-98C8-FB1D88A48434}"/>
                </a:ext>
              </a:extLst>
            </p:cNvPr>
            <p:cNvSpPr txBox="1"/>
            <p:nvPr/>
          </p:nvSpPr>
          <p:spPr>
            <a:xfrm>
              <a:off x="431163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Q2</a:t>
              </a:r>
              <a:endParaRPr lang="en-US" sz="1000" dirty="0">
                <a:solidFill>
                  <a:schemeClr val="bg1"/>
                </a:solidFill>
              </a:endParaRPr>
            </a:p>
          </p:txBody>
        </p:sp>
        <p:sp>
          <p:nvSpPr>
            <p:cNvPr id="103" name="TextBox 102">
              <a:extLst>
                <a:ext uri="{FF2B5EF4-FFF2-40B4-BE49-F238E27FC236}">
                  <a16:creationId xmlns:a16="http://schemas.microsoft.com/office/drawing/2014/main" id="{702C22D6-E9B8-49C2-813B-3220EF5976F5}"/>
                </a:ext>
              </a:extLst>
            </p:cNvPr>
            <p:cNvSpPr txBox="1"/>
            <p:nvPr/>
          </p:nvSpPr>
          <p:spPr>
            <a:xfrm>
              <a:off x="495908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Q3</a:t>
              </a:r>
              <a:endParaRPr lang="en-US" sz="1000" dirty="0">
                <a:solidFill>
                  <a:schemeClr val="bg1"/>
                </a:solidFill>
              </a:endParaRPr>
            </a:p>
          </p:txBody>
        </p:sp>
        <p:sp>
          <p:nvSpPr>
            <p:cNvPr id="104" name="TextBox 103">
              <a:extLst>
                <a:ext uri="{FF2B5EF4-FFF2-40B4-BE49-F238E27FC236}">
                  <a16:creationId xmlns:a16="http://schemas.microsoft.com/office/drawing/2014/main" id="{71DFD606-8479-465C-B5A5-ACC2FD6A05AD}"/>
                </a:ext>
              </a:extLst>
            </p:cNvPr>
            <p:cNvSpPr txBox="1"/>
            <p:nvPr/>
          </p:nvSpPr>
          <p:spPr>
            <a:xfrm>
              <a:off x="560653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Q4</a:t>
              </a:r>
              <a:endParaRPr lang="en-US" sz="1000" dirty="0">
                <a:solidFill>
                  <a:schemeClr val="bg1"/>
                </a:solidFill>
              </a:endParaRPr>
            </a:p>
          </p:txBody>
        </p:sp>
        <p:cxnSp>
          <p:nvCxnSpPr>
            <p:cNvPr id="115" name="Straight Connector 114" title="q lines">
              <a:extLst>
                <a:ext uri="{FF2B5EF4-FFF2-40B4-BE49-F238E27FC236}">
                  <a16:creationId xmlns:a16="http://schemas.microsoft.com/office/drawing/2014/main" id="{5C8E95F6-C78E-4027-9F74-5B2D4ABF6B49}"/>
                </a:ext>
              </a:extLst>
            </p:cNvPr>
            <p:cNvCxnSpPr>
              <a:cxnSpLocks/>
            </p:cNvCxnSpPr>
            <p:nvPr/>
          </p:nvCxnSpPr>
          <p:spPr>
            <a:xfrm>
              <a:off x="3769620"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CA5E043-E6E1-4E7B-A841-5C3D5D09E474}"/>
              </a:ext>
            </a:extLst>
          </p:cNvPr>
          <p:cNvGrpSpPr/>
          <p:nvPr/>
        </p:nvGrpSpPr>
        <p:grpSpPr>
          <a:xfrm>
            <a:off x="6504401" y="3036916"/>
            <a:ext cx="1929546" cy="2911092"/>
            <a:chOff x="6504401" y="3036916"/>
            <a:chExt cx="1929546" cy="2911092"/>
          </a:xfrm>
        </p:grpSpPr>
        <p:grpSp>
          <p:nvGrpSpPr>
            <p:cNvPr id="15" name="Group 14">
              <a:extLst>
                <a:ext uri="{FF2B5EF4-FFF2-40B4-BE49-F238E27FC236}">
                  <a16:creationId xmlns:a16="http://schemas.microsoft.com/office/drawing/2014/main" id="{0515A3C2-4E85-4A30-BB3B-9EB38DDF96B3}"/>
                </a:ext>
              </a:extLst>
            </p:cNvPr>
            <p:cNvGrpSpPr/>
            <p:nvPr/>
          </p:nvGrpSpPr>
          <p:grpSpPr>
            <a:xfrm>
              <a:off x="6504401" y="3036916"/>
              <a:ext cx="1929546" cy="1354883"/>
              <a:chOff x="6954594" y="2065521"/>
              <a:chExt cx="1929546" cy="1354883"/>
            </a:xfrm>
          </p:grpSpPr>
          <p:grpSp>
            <p:nvGrpSpPr>
              <p:cNvPr id="126" name="Group 125" title="Milestone Text">
                <a:extLst>
                  <a:ext uri="{FF2B5EF4-FFF2-40B4-BE49-F238E27FC236}">
                    <a16:creationId xmlns:a16="http://schemas.microsoft.com/office/drawing/2014/main" id="{30D4AD55-D74E-4057-8205-0BB7AF65D59C}"/>
                  </a:ext>
                </a:extLst>
              </p:cNvPr>
              <p:cNvGrpSpPr/>
              <p:nvPr/>
            </p:nvGrpSpPr>
            <p:grpSpPr>
              <a:xfrm>
                <a:off x="7589358" y="2126248"/>
                <a:ext cx="1294782" cy="1184244"/>
                <a:chOff x="2110555" y="1705444"/>
                <a:chExt cx="1294782" cy="1184244"/>
              </a:xfrm>
            </p:grpSpPr>
            <p:sp>
              <p:nvSpPr>
                <p:cNvPr id="127" name="TextBox 126">
                  <a:extLst>
                    <a:ext uri="{FF2B5EF4-FFF2-40B4-BE49-F238E27FC236}">
                      <a16:creationId xmlns:a16="http://schemas.microsoft.com/office/drawing/2014/main" id="{6B7D43BB-DF0D-41B0-9DCD-3549C3FB8A5F}"/>
                    </a:ext>
                  </a:extLst>
                </p:cNvPr>
                <p:cNvSpPr txBox="1"/>
                <p:nvPr/>
              </p:nvSpPr>
              <p:spPr>
                <a:xfrm>
                  <a:off x="2110555" y="1705444"/>
                  <a:ext cx="1294782" cy="276999"/>
                </a:xfrm>
                <a:prstGeom prst="rect">
                  <a:avLst/>
                </a:prstGeom>
                <a:noFill/>
              </p:spPr>
              <p:txBody>
                <a:bodyPr wrap="square" lIns="0" tIns="0" rIns="0" bIns="0" rtlCol="0">
                  <a:spAutoFit/>
                </a:bodyPr>
                <a:lstStyle/>
                <a:p>
                  <a:r>
                    <a:rPr lang="en-US" dirty="0">
                      <a:solidFill>
                        <a:schemeClr val="tx1">
                          <a:lumMod val="75000"/>
                          <a:lumOff val="25000"/>
                        </a:schemeClr>
                      </a:solidFill>
                    </a:rPr>
                    <a:t>Aim 1b</a:t>
                  </a:r>
                </a:p>
              </p:txBody>
            </p:sp>
            <p:sp>
              <p:nvSpPr>
                <p:cNvPr id="128" name="TextBox 127">
                  <a:extLst>
                    <a:ext uri="{FF2B5EF4-FFF2-40B4-BE49-F238E27FC236}">
                      <a16:creationId xmlns:a16="http://schemas.microsoft.com/office/drawing/2014/main" id="{7B949DD4-F133-4914-993B-74E4AD3B4E58}"/>
                    </a:ext>
                  </a:extLst>
                </p:cNvPr>
                <p:cNvSpPr txBox="1"/>
                <p:nvPr/>
              </p:nvSpPr>
              <p:spPr>
                <a:xfrm>
                  <a:off x="2110555" y="2013900"/>
                  <a:ext cx="1294782" cy="61555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Prototyping and software development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Data collection</a:t>
                  </a:r>
                </a:p>
              </p:txBody>
            </p:sp>
            <p:sp>
              <p:nvSpPr>
                <p:cNvPr id="129" name="TextBox 128">
                  <a:extLst>
                    <a:ext uri="{FF2B5EF4-FFF2-40B4-BE49-F238E27FC236}">
                      <a16:creationId xmlns:a16="http://schemas.microsoft.com/office/drawing/2014/main" id="{6D927FF9-1D2E-45C4-8E56-48722A1734B3}"/>
                    </a:ext>
                  </a:extLst>
                </p:cNvPr>
                <p:cNvSpPr txBox="1"/>
                <p:nvPr/>
              </p:nvSpPr>
              <p:spPr>
                <a:xfrm>
                  <a:off x="2110556" y="2653951"/>
                  <a:ext cx="1294781" cy="235737"/>
                </a:xfrm>
                <a:prstGeom prst="rect">
                  <a:avLst/>
                </a:prstGeom>
                <a:noFill/>
              </p:spPr>
              <p:txBody>
                <a:bodyPr wrap="square" lIns="0" tIns="0" rIns="0" bIns="0" rtlCol="0">
                  <a:noAutofit/>
                </a:bodyPr>
                <a:lstStyle/>
                <a:p>
                  <a:r>
                    <a:rPr lang="en-US" sz="1000" dirty="0">
                      <a:solidFill>
                        <a:schemeClr val="tx1">
                          <a:lumMod val="75000"/>
                          <a:lumOff val="25000"/>
                        </a:schemeClr>
                      </a:solidFill>
                    </a:rPr>
                    <a:t>Q3 2022</a:t>
                  </a:r>
                </a:p>
              </p:txBody>
            </p:sp>
          </p:grpSp>
          <p:sp>
            <p:nvSpPr>
              <p:cNvPr id="153" name="Rectangle: Rounded Corners 152" title="Milestone Graphic">
                <a:extLst>
                  <a:ext uri="{FF2B5EF4-FFF2-40B4-BE49-F238E27FC236}">
                    <a16:creationId xmlns:a16="http://schemas.microsoft.com/office/drawing/2014/main" id="{38F3D86E-C14B-426C-A1C2-F617DCE710E0}"/>
                  </a:ext>
                </a:extLst>
              </p:cNvPr>
              <p:cNvSpPr/>
              <p:nvPr/>
            </p:nvSpPr>
            <p:spPr>
              <a:xfrm>
                <a:off x="7561460" y="3269283"/>
                <a:ext cx="873222" cy="15112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4" name="Graphic 203" title="Milestone Flag">
                <a:extLst>
                  <a:ext uri="{FF2B5EF4-FFF2-40B4-BE49-F238E27FC236}">
                    <a16:creationId xmlns:a16="http://schemas.microsoft.com/office/drawing/2014/main" id="{96E72D1D-BF19-49A2-88AC-95D475558FA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3525" t="18748" r="17129" b="44918"/>
              <a:stretch/>
            </p:blipFill>
            <p:spPr>
              <a:xfrm flipH="1">
                <a:off x="6954594" y="2065521"/>
                <a:ext cx="573660" cy="422383"/>
              </a:xfrm>
              <a:prstGeom prst="rect">
                <a:avLst/>
              </a:prstGeom>
            </p:spPr>
          </p:pic>
          <p:sp>
            <p:nvSpPr>
              <p:cNvPr id="205" name="Rectangle 204">
                <a:extLst>
                  <a:ext uri="{FF2B5EF4-FFF2-40B4-BE49-F238E27FC236}">
                    <a16:creationId xmlns:a16="http://schemas.microsoft.com/office/drawing/2014/main" id="{45C72C09-009E-41F7-9614-1F904BA501A6}"/>
                  </a:ext>
                </a:extLst>
              </p:cNvPr>
              <p:cNvSpPr/>
              <p:nvPr/>
            </p:nvSpPr>
            <p:spPr>
              <a:xfrm>
                <a:off x="7192813" y="2139930"/>
                <a:ext cx="344966" cy="276999"/>
              </a:xfrm>
              <a:prstGeom prst="rect">
                <a:avLst/>
              </a:prstGeom>
            </p:spPr>
            <p:txBody>
              <a:bodyPr wrap="square">
                <a:spAutoFit/>
              </a:bodyPr>
              <a:lstStyle/>
              <a:p>
                <a:pPr algn="ctr"/>
                <a:r>
                  <a:rPr lang="en-US" sz="1200" dirty="0">
                    <a:solidFill>
                      <a:schemeClr val="tx1">
                        <a:lumMod val="75000"/>
                        <a:lumOff val="25000"/>
                      </a:schemeClr>
                    </a:solidFill>
                  </a:rPr>
                  <a:t>04</a:t>
                </a:r>
              </a:p>
            </p:txBody>
          </p:sp>
        </p:grpSp>
        <p:cxnSp>
          <p:nvCxnSpPr>
            <p:cNvPr id="52" name="Straight Connector 51" title="callout lines">
              <a:extLst>
                <a:ext uri="{FF2B5EF4-FFF2-40B4-BE49-F238E27FC236}">
                  <a16:creationId xmlns:a16="http://schemas.microsoft.com/office/drawing/2014/main" id="{F54047B2-9C08-4A8C-A924-AA676C29FB41}"/>
                </a:ext>
              </a:extLst>
            </p:cNvPr>
            <p:cNvCxnSpPr>
              <a:cxnSpLocks/>
            </p:cNvCxnSpPr>
            <p:nvPr/>
          </p:nvCxnSpPr>
          <p:spPr>
            <a:xfrm>
              <a:off x="7654888" y="4445265"/>
              <a:ext cx="0" cy="1502743"/>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4F679C99-5F7E-466C-AFD5-4B11C2EAE4B9}"/>
              </a:ext>
            </a:extLst>
          </p:cNvPr>
          <p:cNvGrpSpPr/>
          <p:nvPr/>
        </p:nvGrpSpPr>
        <p:grpSpPr>
          <a:xfrm>
            <a:off x="2414640" y="3480293"/>
            <a:ext cx="3895232" cy="2467715"/>
            <a:chOff x="2414640" y="3480293"/>
            <a:chExt cx="3895232" cy="2467715"/>
          </a:xfrm>
        </p:grpSpPr>
        <p:cxnSp>
          <p:nvCxnSpPr>
            <p:cNvPr id="154" name="Straight Connector 153" title="callout lines">
              <a:extLst>
                <a:ext uri="{FF2B5EF4-FFF2-40B4-BE49-F238E27FC236}">
                  <a16:creationId xmlns:a16="http://schemas.microsoft.com/office/drawing/2014/main" id="{BDE716C9-4F7D-4C14-9DD7-E104B8688070}"/>
                </a:ext>
              </a:extLst>
            </p:cNvPr>
            <p:cNvCxnSpPr>
              <a:cxnSpLocks/>
            </p:cNvCxnSpPr>
            <p:nvPr/>
          </p:nvCxnSpPr>
          <p:spPr>
            <a:xfrm flipH="1">
              <a:off x="3769367" y="5398950"/>
              <a:ext cx="253" cy="549058"/>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6EBCC32-2C45-4A3C-8BBE-34EC980F8F15}"/>
                </a:ext>
              </a:extLst>
            </p:cNvPr>
            <p:cNvGrpSpPr/>
            <p:nvPr/>
          </p:nvGrpSpPr>
          <p:grpSpPr>
            <a:xfrm>
              <a:off x="2414640" y="3480293"/>
              <a:ext cx="3895232" cy="1806456"/>
              <a:chOff x="2715853" y="2683876"/>
              <a:chExt cx="3895232" cy="1806456"/>
            </a:xfrm>
          </p:grpSpPr>
          <p:grpSp>
            <p:nvGrpSpPr>
              <p:cNvPr id="120" name="Group 119" title="Milestone Text">
                <a:extLst>
                  <a:ext uri="{FF2B5EF4-FFF2-40B4-BE49-F238E27FC236}">
                    <a16:creationId xmlns:a16="http://schemas.microsoft.com/office/drawing/2014/main" id="{B15CF98A-C041-4C54-83E0-D6B1A0165558}"/>
                  </a:ext>
                </a:extLst>
              </p:cNvPr>
              <p:cNvGrpSpPr/>
              <p:nvPr/>
            </p:nvGrpSpPr>
            <p:grpSpPr>
              <a:xfrm>
                <a:off x="3323290" y="2764285"/>
                <a:ext cx="1891256" cy="1602829"/>
                <a:chOff x="2110555" y="1286859"/>
                <a:chExt cx="1294782" cy="1602829"/>
              </a:xfrm>
            </p:grpSpPr>
            <p:sp>
              <p:nvSpPr>
                <p:cNvPr id="121" name="TextBox 120">
                  <a:extLst>
                    <a:ext uri="{FF2B5EF4-FFF2-40B4-BE49-F238E27FC236}">
                      <a16:creationId xmlns:a16="http://schemas.microsoft.com/office/drawing/2014/main" id="{364C8657-37CD-432B-AD71-7255D32855F5}"/>
                    </a:ext>
                  </a:extLst>
                </p:cNvPr>
                <p:cNvSpPr txBox="1"/>
                <p:nvPr/>
              </p:nvSpPr>
              <p:spPr>
                <a:xfrm>
                  <a:off x="2110555" y="1286859"/>
                  <a:ext cx="1294782" cy="276999"/>
                </a:xfrm>
                <a:prstGeom prst="rect">
                  <a:avLst/>
                </a:prstGeom>
                <a:noFill/>
              </p:spPr>
              <p:txBody>
                <a:bodyPr wrap="square" lIns="0" tIns="0" rIns="0" bIns="0" rtlCol="0">
                  <a:spAutoFit/>
                </a:bodyPr>
                <a:lstStyle/>
                <a:p>
                  <a:r>
                    <a:rPr lang="en-US" dirty="0">
                      <a:solidFill>
                        <a:schemeClr val="tx1">
                          <a:lumMod val="75000"/>
                          <a:lumOff val="25000"/>
                        </a:schemeClr>
                      </a:solidFill>
                    </a:rPr>
                    <a:t>TADA preparation</a:t>
                  </a:r>
                </a:p>
              </p:txBody>
            </p:sp>
            <p:sp>
              <p:nvSpPr>
                <p:cNvPr id="122" name="TextBox 121">
                  <a:extLst>
                    <a:ext uri="{FF2B5EF4-FFF2-40B4-BE49-F238E27FC236}">
                      <a16:creationId xmlns:a16="http://schemas.microsoft.com/office/drawing/2014/main" id="{5D435BCF-D2D6-4341-809F-90860DEAC612}"/>
                    </a:ext>
                  </a:extLst>
                </p:cNvPr>
                <p:cNvSpPr txBox="1"/>
                <p:nvPr/>
              </p:nvSpPr>
              <p:spPr>
                <a:xfrm>
                  <a:off x="2110555" y="1595315"/>
                  <a:ext cx="1294782" cy="107721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dirty="0">
                      <a:solidFill>
                        <a:schemeClr val="tx1">
                          <a:lumMod val="75000"/>
                          <a:lumOff val="25000"/>
                        </a:schemeClr>
                      </a:solidFill>
                    </a:rPr>
                    <a:t>Helped with TADA re-desgin</a:t>
                  </a:r>
                </a:p>
                <a:p>
                  <a:pPr marL="171450" indent="-171450">
                    <a:buFont typeface="Arial" panose="020B0604020202020204" pitchFamily="34" charset="0"/>
                    <a:buChar char="•"/>
                  </a:pPr>
                  <a:r>
                    <a:rPr lang="en-US" sz="1000" dirty="0">
                      <a:solidFill>
                        <a:schemeClr val="tx1">
                          <a:lumMod val="75000"/>
                          <a:lumOff val="25000"/>
                        </a:schemeClr>
                      </a:solidFill>
                    </a:rPr>
                    <a:t>Tested old TADA for motor parameters for new design</a:t>
                  </a:r>
                </a:p>
                <a:p>
                  <a:pPr marL="171450" indent="-171450">
                    <a:buFont typeface="Arial" panose="020B0604020202020204" pitchFamily="34" charset="0"/>
                    <a:buChar char="•"/>
                  </a:pPr>
                  <a:r>
                    <a:rPr lang="en-US" sz="1000" dirty="0">
                      <a:solidFill>
                        <a:schemeClr val="tx1">
                          <a:lumMod val="75000"/>
                          <a:lumOff val="25000"/>
                        </a:schemeClr>
                      </a:solidFill>
                    </a:rPr>
                    <a:t>Ordered TADA electronics</a:t>
                  </a:r>
                </a:p>
                <a:p>
                  <a:pPr marL="171450" indent="-171450">
                    <a:buFont typeface="Arial" panose="020B0604020202020204" pitchFamily="34" charset="0"/>
                    <a:buChar char="•"/>
                  </a:pPr>
                  <a:r>
                    <a:rPr lang="en-US" sz="1000" dirty="0">
                      <a:solidFill>
                        <a:schemeClr val="tx1">
                          <a:lumMod val="75000"/>
                          <a:lumOff val="25000"/>
                        </a:schemeClr>
                      </a:solidFill>
                    </a:rPr>
                    <a:t>Developing the software controller for the TADA system</a:t>
                  </a:r>
                </a:p>
              </p:txBody>
            </p:sp>
            <p:sp>
              <p:nvSpPr>
                <p:cNvPr id="123" name="TextBox 122">
                  <a:extLst>
                    <a:ext uri="{FF2B5EF4-FFF2-40B4-BE49-F238E27FC236}">
                      <a16:creationId xmlns:a16="http://schemas.microsoft.com/office/drawing/2014/main" id="{0207607D-0B96-4C68-979E-099560520B82}"/>
                    </a:ext>
                  </a:extLst>
                </p:cNvPr>
                <p:cNvSpPr txBox="1"/>
                <p:nvPr/>
              </p:nvSpPr>
              <p:spPr>
                <a:xfrm>
                  <a:off x="2110556" y="2653951"/>
                  <a:ext cx="1294781" cy="235737"/>
                </a:xfrm>
                <a:prstGeom prst="rect">
                  <a:avLst/>
                </a:prstGeom>
                <a:noFill/>
              </p:spPr>
              <p:txBody>
                <a:bodyPr wrap="square" lIns="0" tIns="0" rIns="0" bIns="0" rtlCol="0">
                  <a:noAutofit/>
                </a:bodyPr>
                <a:lstStyle/>
                <a:p>
                  <a:r>
                    <a:rPr lang="en-US" sz="1000" dirty="0">
                      <a:solidFill>
                        <a:schemeClr val="tx1">
                          <a:lumMod val="75000"/>
                          <a:lumOff val="25000"/>
                        </a:schemeClr>
                      </a:solidFill>
                    </a:rPr>
                    <a:t>Q4 2020</a:t>
                  </a:r>
                </a:p>
              </p:txBody>
            </p:sp>
          </p:grpSp>
          <p:sp>
            <p:nvSpPr>
              <p:cNvPr id="139" name="Rectangle: Rounded Corners 138" title="Milestone Graphic">
                <a:extLst>
                  <a:ext uri="{FF2B5EF4-FFF2-40B4-BE49-F238E27FC236}">
                    <a16:creationId xmlns:a16="http://schemas.microsoft.com/office/drawing/2014/main" id="{96CB11CB-601A-42B3-A020-CB1A4A10F2CD}"/>
                  </a:ext>
                </a:extLst>
              </p:cNvPr>
              <p:cNvSpPr/>
              <p:nvPr/>
            </p:nvSpPr>
            <p:spPr>
              <a:xfrm>
                <a:off x="3321174" y="4339211"/>
                <a:ext cx="3289911" cy="15112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0BA2858D-7DC1-4E5B-B870-99DF2CFB5089}"/>
                  </a:ext>
                </a:extLst>
              </p:cNvPr>
              <p:cNvGrpSpPr/>
              <p:nvPr/>
            </p:nvGrpSpPr>
            <p:grpSpPr>
              <a:xfrm>
                <a:off x="2715853" y="2683876"/>
                <a:ext cx="584417" cy="422383"/>
                <a:chOff x="8221479" y="1034359"/>
                <a:chExt cx="584417" cy="422383"/>
              </a:xfrm>
            </p:grpSpPr>
            <p:pic>
              <p:nvPicPr>
                <p:cNvPr id="187" name="Graphic 186" descr="Flag">
                  <a:extLst>
                    <a:ext uri="{FF2B5EF4-FFF2-40B4-BE49-F238E27FC236}">
                      <a16:creationId xmlns:a16="http://schemas.microsoft.com/office/drawing/2014/main" id="{1F84156B-17D0-4E53-9AB1-A6E7C900DF0B}"/>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33525" t="18748" r="17129" b="44918"/>
                <a:stretch/>
              </p:blipFill>
              <p:spPr>
                <a:xfrm flipH="1">
                  <a:off x="8221479" y="1034359"/>
                  <a:ext cx="573660" cy="422383"/>
                </a:xfrm>
                <a:prstGeom prst="rect">
                  <a:avLst/>
                </a:prstGeom>
              </p:spPr>
            </p:pic>
            <p:pic>
              <p:nvPicPr>
                <p:cNvPr id="41" name="Graphic 40" descr="Icon Checked">
                  <a:extLst>
                    <a:ext uri="{FF2B5EF4-FFF2-40B4-BE49-F238E27FC236}">
                      <a16:creationId xmlns:a16="http://schemas.microsoft.com/office/drawing/2014/main" id="{44C74043-5524-4C73-B3E6-8148E630A6DA}"/>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0199" t="23238" r="22077" b="24597"/>
                <a:stretch/>
              </p:blipFill>
              <p:spPr>
                <a:xfrm>
                  <a:off x="8434681" y="1086592"/>
                  <a:ext cx="371215" cy="335466"/>
                </a:xfrm>
                <a:prstGeom prst="rect">
                  <a:avLst/>
                </a:prstGeom>
              </p:spPr>
            </p:pic>
          </p:grpSp>
        </p:grpSp>
      </p:grpSp>
      <p:grpSp>
        <p:nvGrpSpPr>
          <p:cNvPr id="23" name="Group 22" descr="Year 3&#10;">
            <a:extLst>
              <a:ext uri="{FF2B5EF4-FFF2-40B4-BE49-F238E27FC236}">
                <a16:creationId xmlns:a16="http://schemas.microsoft.com/office/drawing/2014/main" id="{CEE15DC0-A896-4EAF-85E8-9DC9DB979B84}"/>
              </a:ext>
            </a:extLst>
          </p:cNvPr>
          <p:cNvGrpSpPr/>
          <p:nvPr/>
        </p:nvGrpSpPr>
        <p:grpSpPr>
          <a:xfrm>
            <a:off x="6076126" y="5778006"/>
            <a:ext cx="2852176" cy="1071556"/>
            <a:chOff x="6076126" y="5778006"/>
            <a:chExt cx="2852176" cy="1071556"/>
          </a:xfrm>
        </p:grpSpPr>
        <p:sp>
          <p:nvSpPr>
            <p:cNvPr id="166" name="Oval 165">
              <a:extLst>
                <a:ext uri="{FF2B5EF4-FFF2-40B4-BE49-F238E27FC236}">
                  <a16:creationId xmlns:a16="http://schemas.microsoft.com/office/drawing/2014/main" id="{CD235FFC-6A0E-47AF-AC8F-20677EB444FC}"/>
                </a:ext>
              </a:extLst>
            </p:cNvPr>
            <p:cNvSpPr/>
            <p:nvPr/>
          </p:nvSpPr>
          <p:spPr>
            <a:xfrm>
              <a:off x="8186738"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a:extLst>
                <a:ext uri="{FF2B5EF4-FFF2-40B4-BE49-F238E27FC236}">
                  <a16:creationId xmlns:a16="http://schemas.microsoft.com/office/drawing/2014/main" id="{D7F66751-5B2A-464C-A0AD-37B9D94CCC55}"/>
                </a:ext>
              </a:extLst>
            </p:cNvPr>
            <p:cNvSpPr/>
            <p:nvPr/>
          </p:nvSpPr>
          <p:spPr>
            <a:xfrm>
              <a:off x="7533921"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a:extLst>
                <a:ext uri="{FF2B5EF4-FFF2-40B4-BE49-F238E27FC236}">
                  <a16:creationId xmlns:a16="http://schemas.microsoft.com/office/drawing/2014/main" id="{2BB6040F-EB4E-4310-BF98-25F47485E087}"/>
                </a:ext>
              </a:extLst>
            </p:cNvPr>
            <p:cNvSpPr/>
            <p:nvPr/>
          </p:nvSpPr>
          <p:spPr>
            <a:xfrm>
              <a:off x="6882642"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a:extLst>
                <a:ext uri="{FF2B5EF4-FFF2-40B4-BE49-F238E27FC236}">
                  <a16:creationId xmlns:a16="http://schemas.microsoft.com/office/drawing/2014/main" id="{CBAEC703-69EC-45A2-BB54-7EAC7D4E5E9C}"/>
                </a:ext>
              </a:extLst>
            </p:cNvPr>
            <p:cNvSpPr/>
            <p:nvPr/>
          </p:nvSpPr>
          <p:spPr>
            <a:xfrm>
              <a:off x="6231556"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a:extLst>
                <a:ext uri="{FF2B5EF4-FFF2-40B4-BE49-F238E27FC236}">
                  <a16:creationId xmlns:a16="http://schemas.microsoft.com/office/drawing/2014/main" id="{3984115C-22F4-41EB-BF04-E71D3503F2B5}"/>
                </a:ext>
              </a:extLst>
            </p:cNvPr>
            <p:cNvSpPr txBox="1"/>
            <p:nvPr/>
          </p:nvSpPr>
          <p:spPr>
            <a:xfrm>
              <a:off x="6076126" y="6613825"/>
              <a:ext cx="569010" cy="235737"/>
            </a:xfrm>
            <a:prstGeom prst="rect">
              <a:avLst/>
            </a:prstGeom>
            <a:noFill/>
          </p:spPr>
          <p:txBody>
            <a:bodyPr wrap="square" lIns="0" tIns="0" rIns="0" bIns="0" rtlCol="0">
              <a:noAutofit/>
            </a:bodyPr>
            <a:lstStyle/>
            <a:p>
              <a:pPr algn="ctr"/>
              <a:r>
                <a:rPr lang="en-US" sz="1000" b="1" dirty="0">
                  <a:solidFill>
                    <a:schemeClr val="tx1">
                      <a:lumMod val="75000"/>
                      <a:lumOff val="25000"/>
                    </a:schemeClr>
                  </a:solidFill>
                </a:rPr>
                <a:t>2022</a:t>
              </a:r>
            </a:p>
          </p:txBody>
        </p:sp>
        <p:sp>
          <p:nvSpPr>
            <p:cNvPr id="190" name="Rectangle: Rounded Corners 189" title="Year Bar">
              <a:extLst>
                <a:ext uri="{FF2B5EF4-FFF2-40B4-BE49-F238E27FC236}">
                  <a16:creationId xmlns:a16="http://schemas.microsoft.com/office/drawing/2014/main" id="{A39C3188-7311-466A-8363-02881CE1722D}"/>
                </a:ext>
              </a:extLst>
            </p:cNvPr>
            <p:cNvSpPr/>
            <p:nvPr/>
          </p:nvSpPr>
          <p:spPr>
            <a:xfrm>
              <a:off x="6354973" y="6375207"/>
              <a:ext cx="2573329" cy="16485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16EAD50A-0933-4C9C-95E6-08A076B32041}"/>
                </a:ext>
              </a:extLst>
            </p:cNvPr>
            <p:cNvSpPr txBox="1"/>
            <p:nvPr/>
          </p:nvSpPr>
          <p:spPr>
            <a:xfrm>
              <a:off x="625398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Q1</a:t>
              </a:r>
              <a:endParaRPr lang="en-US" sz="1000" dirty="0">
                <a:solidFill>
                  <a:schemeClr val="bg1"/>
                </a:solidFill>
              </a:endParaRPr>
            </a:p>
          </p:txBody>
        </p:sp>
        <p:sp>
          <p:nvSpPr>
            <p:cNvPr id="106" name="TextBox 105">
              <a:extLst>
                <a:ext uri="{FF2B5EF4-FFF2-40B4-BE49-F238E27FC236}">
                  <a16:creationId xmlns:a16="http://schemas.microsoft.com/office/drawing/2014/main" id="{1A5CBF37-8585-4DC5-9107-7C048ACE4F6B}"/>
                </a:ext>
              </a:extLst>
            </p:cNvPr>
            <p:cNvSpPr txBox="1"/>
            <p:nvPr/>
          </p:nvSpPr>
          <p:spPr>
            <a:xfrm>
              <a:off x="690143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Q2</a:t>
              </a:r>
              <a:endParaRPr lang="en-US" sz="1000" dirty="0">
                <a:solidFill>
                  <a:schemeClr val="bg1"/>
                </a:solidFill>
              </a:endParaRPr>
            </a:p>
          </p:txBody>
        </p:sp>
        <p:sp>
          <p:nvSpPr>
            <p:cNvPr id="107" name="TextBox 106">
              <a:extLst>
                <a:ext uri="{FF2B5EF4-FFF2-40B4-BE49-F238E27FC236}">
                  <a16:creationId xmlns:a16="http://schemas.microsoft.com/office/drawing/2014/main" id="{1B2A0732-77CE-4CCD-9584-C8A3BD068222}"/>
                </a:ext>
              </a:extLst>
            </p:cNvPr>
            <p:cNvSpPr txBox="1"/>
            <p:nvPr/>
          </p:nvSpPr>
          <p:spPr>
            <a:xfrm>
              <a:off x="754888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Q3</a:t>
              </a:r>
              <a:endParaRPr lang="en-US" sz="1000" dirty="0">
                <a:solidFill>
                  <a:schemeClr val="bg1"/>
                </a:solidFill>
              </a:endParaRPr>
            </a:p>
          </p:txBody>
        </p:sp>
        <p:sp>
          <p:nvSpPr>
            <p:cNvPr id="108" name="TextBox 107">
              <a:extLst>
                <a:ext uri="{FF2B5EF4-FFF2-40B4-BE49-F238E27FC236}">
                  <a16:creationId xmlns:a16="http://schemas.microsoft.com/office/drawing/2014/main" id="{D56C61BF-4889-44FB-9251-6B314A0F79CE}"/>
                </a:ext>
              </a:extLst>
            </p:cNvPr>
            <p:cNvSpPr txBox="1"/>
            <p:nvPr/>
          </p:nvSpPr>
          <p:spPr>
            <a:xfrm>
              <a:off x="819633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Q4</a:t>
              </a:r>
              <a:endParaRPr lang="en-US" sz="1000" dirty="0">
                <a:solidFill>
                  <a:schemeClr val="bg1"/>
                </a:solidFill>
              </a:endParaRPr>
            </a:p>
          </p:txBody>
        </p:sp>
        <p:cxnSp>
          <p:nvCxnSpPr>
            <p:cNvPr id="116" name="Straight Connector 115" title="q lines">
              <a:extLst>
                <a:ext uri="{FF2B5EF4-FFF2-40B4-BE49-F238E27FC236}">
                  <a16:creationId xmlns:a16="http://schemas.microsoft.com/office/drawing/2014/main" id="{4DA2396D-B4BC-4F88-8123-D131FA8D902B}"/>
                </a:ext>
              </a:extLst>
            </p:cNvPr>
            <p:cNvCxnSpPr>
              <a:cxnSpLocks/>
            </p:cNvCxnSpPr>
            <p:nvPr/>
          </p:nvCxnSpPr>
          <p:spPr>
            <a:xfrm>
              <a:off x="6358748"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7" name="Straight Connector 116" title="q lines">
              <a:extLst>
                <a:ext uri="{FF2B5EF4-FFF2-40B4-BE49-F238E27FC236}">
                  <a16:creationId xmlns:a16="http://schemas.microsoft.com/office/drawing/2014/main" id="{9BE12822-D1FA-4F04-BA60-04815B2B1B4D}"/>
                </a:ext>
              </a:extLst>
            </p:cNvPr>
            <p:cNvCxnSpPr>
              <a:cxnSpLocks/>
            </p:cNvCxnSpPr>
            <p:nvPr/>
          </p:nvCxnSpPr>
          <p:spPr>
            <a:xfrm>
              <a:off x="7653312"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4903264-6ECA-4B7A-BE15-E07440C415A8}"/>
              </a:ext>
            </a:extLst>
          </p:cNvPr>
          <p:cNvGrpSpPr/>
          <p:nvPr/>
        </p:nvGrpSpPr>
        <p:grpSpPr>
          <a:xfrm>
            <a:off x="7916120" y="2728592"/>
            <a:ext cx="2799736" cy="3219416"/>
            <a:chOff x="7288594" y="2109084"/>
            <a:chExt cx="2799736" cy="3219416"/>
          </a:xfrm>
        </p:grpSpPr>
        <p:grpSp>
          <p:nvGrpSpPr>
            <p:cNvPr id="20" name="Group 19">
              <a:extLst>
                <a:ext uri="{FF2B5EF4-FFF2-40B4-BE49-F238E27FC236}">
                  <a16:creationId xmlns:a16="http://schemas.microsoft.com/office/drawing/2014/main" id="{1EB4CA97-FC01-45ED-980A-0794893D5547}"/>
                </a:ext>
              </a:extLst>
            </p:cNvPr>
            <p:cNvGrpSpPr/>
            <p:nvPr/>
          </p:nvGrpSpPr>
          <p:grpSpPr>
            <a:xfrm>
              <a:off x="7288594" y="2109084"/>
              <a:ext cx="2799736" cy="1306786"/>
              <a:chOff x="8227313" y="1149241"/>
              <a:chExt cx="2799736" cy="1306786"/>
            </a:xfrm>
          </p:grpSpPr>
          <p:grpSp>
            <p:nvGrpSpPr>
              <p:cNvPr id="7" name="Group 6" title="Milestone Text">
                <a:extLst>
                  <a:ext uri="{FF2B5EF4-FFF2-40B4-BE49-F238E27FC236}">
                    <a16:creationId xmlns:a16="http://schemas.microsoft.com/office/drawing/2014/main" id="{2E40B69F-E4C9-4DED-888B-1050168560DD}"/>
                  </a:ext>
                </a:extLst>
              </p:cNvPr>
              <p:cNvGrpSpPr/>
              <p:nvPr/>
            </p:nvGrpSpPr>
            <p:grpSpPr>
              <a:xfrm>
                <a:off x="8838170" y="1207658"/>
                <a:ext cx="2188879" cy="1135565"/>
                <a:chOff x="9170728" y="2940719"/>
                <a:chExt cx="2188879" cy="1135565"/>
              </a:xfrm>
            </p:grpSpPr>
            <p:sp>
              <p:nvSpPr>
                <p:cNvPr id="171" name="TextBox 170">
                  <a:extLst>
                    <a:ext uri="{FF2B5EF4-FFF2-40B4-BE49-F238E27FC236}">
                      <a16:creationId xmlns:a16="http://schemas.microsoft.com/office/drawing/2014/main" id="{C6BE5CCB-4A76-4742-8A19-CAE34808F36D}"/>
                    </a:ext>
                  </a:extLst>
                </p:cNvPr>
                <p:cNvSpPr txBox="1"/>
                <p:nvPr/>
              </p:nvSpPr>
              <p:spPr>
                <a:xfrm>
                  <a:off x="9170729" y="2940719"/>
                  <a:ext cx="1294782" cy="276999"/>
                </a:xfrm>
                <a:prstGeom prst="rect">
                  <a:avLst/>
                </a:prstGeom>
                <a:noFill/>
              </p:spPr>
              <p:txBody>
                <a:bodyPr wrap="square" lIns="0" tIns="0" rIns="0" bIns="0" rtlCol="0">
                  <a:spAutoFit/>
                </a:bodyPr>
                <a:lstStyle/>
                <a:p>
                  <a:r>
                    <a:rPr lang="en-US" dirty="0">
                      <a:solidFill>
                        <a:schemeClr val="tx1">
                          <a:lumMod val="75000"/>
                          <a:lumOff val="25000"/>
                        </a:schemeClr>
                      </a:solidFill>
                    </a:rPr>
                    <a:t>Aim 2</a:t>
                  </a:r>
                </a:p>
              </p:txBody>
            </p:sp>
            <p:sp>
              <p:nvSpPr>
                <p:cNvPr id="172" name="TextBox 171">
                  <a:extLst>
                    <a:ext uri="{FF2B5EF4-FFF2-40B4-BE49-F238E27FC236}">
                      <a16:creationId xmlns:a16="http://schemas.microsoft.com/office/drawing/2014/main" id="{EAFDA4C0-FD56-46BA-A34A-B01849F83277}"/>
                    </a:ext>
                  </a:extLst>
                </p:cNvPr>
                <p:cNvSpPr txBox="1"/>
                <p:nvPr/>
              </p:nvSpPr>
              <p:spPr>
                <a:xfrm>
                  <a:off x="9170728" y="3183856"/>
                  <a:ext cx="2188879" cy="61555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Recruitment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Data collection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Data analysis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Conference</a:t>
                  </a:r>
                </a:p>
              </p:txBody>
            </p:sp>
            <p:sp>
              <p:nvSpPr>
                <p:cNvPr id="173" name="TextBox 172">
                  <a:extLst>
                    <a:ext uri="{FF2B5EF4-FFF2-40B4-BE49-F238E27FC236}">
                      <a16:creationId xmlns:a16="http://schemas.microsoft.com/office/drawing/2014/main" id="{F8D4BD7B-1234-4DD0-A923-E8EC62958E91}"/>
                    </a:ext>
                  </a:extLst>
                </p:cNvPr>
                <p:cNvSpPr txBox="1"/>
                <p:nvPr/>
              </p:nvSpPr>
              <p:spPr>
                <a:xfrm>
                  <a:off x="9170730" y="3840547"/>
                  <a:ext cx="1294781" cy="235737"/>
                </a:xfrm>
                <a:prstGeom prst="rect">
                  <a:avLst/>
                </a:prstGeom>
                <a:noFill/>
              </p:spPr>
              <p:txBody>
                <a:bodyPr wrap="square" lIns="0" tIns="0" rIns="0" bIns="0" rtlCol="0">
                  <a:noAutofit/>
                </a:bodyPr>
                <a:lstStyle/>
                <a:p>
                  <a:r>
                    <a:rPr lang="en-US" sz="1000" dirty="0">
                      <a:solidFill>
                        <a:schemeClr val="tx1">
                          <a:lumMod val="75000"/>
                          <a:lumOff val="25000"/>
                        </a:schemeClr>
                      </a:solidFill>
                    </a:rPr>
                    <a:t>Q1 2022</a:t>
                  </a:r>
                </a:p>
              </p:txBody>
            </p:sp>
          </p:grpSp>
          <p:grpSp>
            <p:nvGrpSpPr>
              <p:cNvPr id="18" name="Group 17">
                <a:extLst>
                  <a:ext uri="{FF2B5EF4-FFF2-40B4-BE49-F238E27FC236}">
                    <a16:creationId xmlns:a16="http://schemas.microsoft.com/office/drawing/2014/main" id="{10617FE1-B165-4081-B9AA-3E6E03EECB76}"/>
                  </a:ext>
                </a:extLst>
              </p:cNvPr>
              <p:cNvGrpSpPr/>
              <p:nvPr/>
            </p:nvGrpSpPr>
            <p:grpSpPr>
              <a:xfrm>
                <a:off x="8227313" y="1149241"/>
                <a:ext cx="1487970" cy="1306786"/>
                <a:chOff x="8227313" y="1149241"/>
                <a:chExt cx="1487970" cy="1306786"/>
              </a:xfrm>
            </p:grpSpPr>
            <p:grpSp>
              <p:nvGrpSpPr>
                <p:cNvPr id="3" name="Group 2">
                  <a:extLst>
                    <a:ext uri="{FF2B5EF4-FFF2-40B4-BE49-F238E27FC236}">
                      <a16:creationId xmlns:a16="http://schemas.microsoft.com/office/drawing/2014/main" id="{8104A1A7-BEBD-4D0A-9C3E-173223D68DE0}"/>
                    </a:ext>
                  </a:extLst>
                </p:cNvPr>
                <p:cNvGrpSpPr/>
                <p:nvPr/>
              </p:nvGrpSpPr>
              <p:grpSpPr>
                <a:xfrm>
                  <a:off x="8227313" y="1149241"/>
                  <a:ext cx="583185" cy="422383"/>
                  <a:chOff x="3047824" y="3691139"/>
                  <a:chExt cx="583185" cy="422383"/>
                </a:xfrm>
              </p:grpSpPr>
              <p:pic>
                <p:nvPicPr>
                  <p:cNvPr id="146" name="Graphic 145" title="Milestone Flag">
                    <a:extLst>
                      <a:ext uri="{FF2B5EF4-FFF2-40B4-BE49-F238E27FC236}">
                        <a16:creationId xmlns:a16="http://schemas.microsoft.com/office/drawing/2014/main" id="{DA0FB088-A89A-4C96-A231-80240F537E8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3525" t="18748" r="17129" b="44918"/>
                  <a:stretch/>
                </p:blipFill>
                <p:spPr>
                  <a:xfrm flipH="1">
                    <a:off x="3047824" y="3691139"/>
                    <a:ext cx="573660" cy="422383"/>
                  </a:xfrm>
                  <a:prstGeom prst="rect">
                    <a:avLst/>
                  </a:prstGeom>
                </p:spPr>
              </p:pic>
              <p:sp>
                <p:nvSpPr>
                  <p:cNvPr id="152" name="Rectangle 151">
                    <a:extLst>
                      <a:ext uri="{FF2B5EF4-FFF2-40B4-BE49-F238E27FC236}">
                        <a16:creationId xmlns:a16="http://schemas.microsoft.com/office/drawing/2014/main" id="{99FC0FD8-D770-40A8-8D3E-98968E17FD65}"/>
                      </a:ext>
                    </a:extLst>
                  </p:cNvPr>
                  <p:cNvSpPr/>
                  <p:nvPr/>
                </p:nvSpPr>
                <p:spPr>
                  <a:xfrm>
                    <a:off x="3286043" y="3776811"/>
                    <a:ext cx="344966" cy="276999"/>
                  </a:xfrm>
                  <a:prstGeom prst="rect">
                    <a:avLst/>
                  </a:prstGeom>
                </p:spPr>
                <p:txBody>
                  <a:bodyPr wrap="square">
                    <a:spAutoFit/>
                  </a:bodyPr>
                  <a:lstStyle/>
                  <a:p>
                    <a:pPr algn="ctr"/>
                    <a:r>
                      <a:rPr lang="en-US" sz="1200" dirty="0">
                        <a:solidFill>
                          <a:schemeClr val="tx1">
                            <a:lumMod val="75000"/>
                            <a:lumOff val="25000"/>
                          </a:schemeClr>
                        </a:solidFill>
                      </a:rPr>
                      <a:t>05</a:t>
                    </a:r>
                  </a:p>
                </p:txBody>
              </p:sp>
            </p:grpSp>
            <p:sp>
              <p:nvSpPr>
                <p:cNvPr id="201" name="Rectangle: Rounded Corners 200" title="Milestone Graphic">
                  <a:extLst>
                    <a:ext uri="{FF2B5EF4-FFF2-40B4-BE49-F238E27FC236}">
                      <a16:creationId xmlns:a16="http://schemas.microsoft.com/office/drawing/2014/main" id="{BEB4DDD6-AB2C-4534-955F-F4B380440375}"/>
                    </a:ext>
                  </a:extLst>
                </p:cNvPr>
                <p:cNvSpPr/>
                <p:nvPr/>
              </p:nvSpPr>
              <p:spPr>
                <a:xfrm>
                  <a:off x="8842061" y="2304906"/>
                  <a:ext cx="873222" cy="15112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77" name="Straight Connector 176" title="callout lines">
              <a:extLst>
                <a:ext uri="{FF2B5EF4-FFF2-40B4-BE49-F238E27FC236}">
                  <a16:creationId xmlns:a16="http://schemas.microsoft.com/office/drawing/2014/main" id="{748624D8-A75F-4E91-B76D-0419E48EB017}"/>
                </a:ext>
              </a:extLst>
            </p:cNvPr>
            <p:cNvCxnSpPr>
              <a:cxnSpLocks/>
            </p:cNvCxnSpPr>
            <p:nvPr/>
          </p:nvCxnSpPr>
          <p:spPr>
            <a:xfrm flipH="1">
              <a:off x="8320350" y="3517179"/>
              <a:ext cx="19603" cy="181132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F0ACE26-5202-450C-A026-E2C8F3949C31}"/>
              </a:ext>
            </a:extLst>
          </p:cNvPr>
          <p:cNvGrpSpPr/>
          <p:nvPr/>
        </p:nvGrpSpPr>
        <p:grpSpPr>
          <a:xfrm>
            <a:off x="10171284" y="563693"/>
            <a:ext cx="1928238" cy="5306258"/>
            <a:chOff x="10171284" y="563693"/>
            <a:chExt cx="1928238" cy="5306258"/>
          </a:xfrm>
        </p:grpSpPr>
        <p:grpSp>
          <p:nvGrpSpPr>
            <p:cNvPr id="13" name="Group 12">
              <a:extLst>
                <a:ext uri="{FF2B5EF4-FFF2-40B4-BE49-F238E27FC236}">
                  <a16:creationId xmlns:a16="http://schemas.microsoft.com/office/drawing/2014/main" id="{73A573C7-8A91-4DEC-AA17-1F8E9A9FFACA}"/>
                </a:ext>
              </a:extLst>
            </p:cNvPr>
            <p:cNvGrpSpPr/>
            <p:nvPr/>
          </p:nvGrpSpPr>
          <p:grpSpPr>
            <a:xfrm>
              <a:off x="10171284" y="563693"/>
              <a:ext cx="1928238" cy="5306258"/>
              <a:chOff x="9514671" y="641750"/>
              <a:chExt cx="1928238" cy="5306258"/>
            </a:xfrm>
          </p:grpSpPr>
          <p:grpSp>
            <p:nvGrpSpPr>
              <p:cNvPr id="17" name="Group 16">
                <a:extLst>
                  <a:ext uri="{FF2B5EF4-FFF2-40B4-BE49-F238E27FC236}">
                    <a16:creationId xmlns:a16="http://schemas.microsoft.com/office/drawing/2014/main" id="{CB4BA69F-DCF6-465E-B995-FC6FF66EFE21}"/>
                  </a:ext>
                </a:extLst>
              </p:cNvPr>
              <p:cNvGrpSpPr/>
              <p:nvPr/>
            </p:nvGrpSpPr>
            <p:grpSpPr>
              <a:xfrm>
                <a:off x="9514671" y="641750"/>
                <a:ext cx="1928238" cy="818872"/>
                <a:chOff x="9514671" y="1685245"/>
                <a:chExt cx="1928238" cy="818872"/>
              </a:xfrm>
            </p:grpSpPr>
            <p:sp>
              <p:nvSpPr>
                <p:cNvPr id="142" name="TextBox 141">
                  <a:extLst>
                    <a:ext uri="{FF2B5EF4-FFF2-40B4-BE49-F238E27FC236}">
                      <a16:creationId xmlns:a16="http://schemas.microsoft.com/office/drawing/2014/main" id="{C00C099A-E5BD-41FF-8EC5-D4F9E8C3CD9B}"/>
                    </a:ext>
                  </a:extLst>
                </p:cNvPr>
                <p:cNvSpPr txBox="1"/>
                <p:nvPr/>
              </p:nvSpPr>
              <p:spPr>
                <a:xfrm>
                  <a:off x="10148127" y="1759597"/>
                  <a:ext cx="1294782" cy="276999"/>
                </a:xfrm>
                <a:prstGeom prst="rect">
                  <a:avLst/>
                </a:prstGeom>
                <a:noFill/>
              </p:spPr>
              <p:txBody>
                <a:bodyPr wrap="square" lIns="0" tIns="0" rIns="0" bIns="0" rtlCol="0">
                  <a:spAutoFit/>
                </a:bodyPr>
                <a:lstStyle/>
                <a:p>
                  <a:r>
                    <a:rPr lang="en-US" dirty="0">
                      <a:solidFill>
                        <a:schemeClr val="tx1">
                          <a:lumMod val="75000"/>
                          <a:lumOff val="25000"/>
                        </a:schemeClr>
                      </a:solidFill>
                    </a:rPr>
                    <a:t>Defense</a:t>
                  </a:r>
                </a:p>
              </p:txBody>
            </p:sp>
            <p:sp>
              <p:nvSpPr>
                <p:cNvPr id="143" name="TextBox 142">
                  <a:extLst>
                    <a:ext uri="{FF2B5EF4-FFF2-40B4-BE49-F238E27FC236}">
                      <a16:creationId xmlns:a16="http://schemas.microsoft.com/office/drawing/2014/main" id="{87AFE461-6F01-41C3-9DDA-FCDA0E9D52CF}"/>
                    </a:ext>
                  </a:extLst>
                </p:cNvPr>
                <p:cNvSpPr txBox="1"/>
                <p:nvPr/>
              </p:nvSpPr>
              <p:spPr>
                <a:xfrm>
                  <a:off x="10148127" y="1988478"/>
                  <a:ext cx="1294782" cy="15388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dirty="0">
                      <a:solidFill>
                        <a:schemeClr val="tx1">
                          <a:lumMod val="75000"/>
                          <a:lumOff val="25000"/>
                        </a:schemeClr>
                      </a:solidFill>
                    </a:rPr>
                    <a:t>Defend dissertation</a:t>
                  </a:r>
                </a:p>
              </p:txBody>
            </p:sp>
            <p:sp>
              <p:nvSpPr>
                <p:cNvPr id="144" name="TextBox 143">
                  <a:extLst>
                    <a:ext uri="{FF2B5EF4-FFF2-40B4-BE49-F238E27FC236}">
                      <a16:creationId xmlns:a16="http://schemas.microsoft.com/office/drawing/2014/main" id="{DE439C6D-90D3-4F12-9A66-9844B582F433}"/>
                    </a:ext>
                  </a:extLst>
                </p:cNvPr>
                <p:cNvSpPr txBox="1"/>
                <p:nvPr/>
              </p:nvSpPr>
              <p:spPr>
                <a:xfrm>
                  <a:off x="10148128" y="2168778"/>
                  <a:ext cx="1294781" cy="235737"/>
                </a:xfrm>
                <a:prstGeom prst="rect">
                  <a:avLst/>
                </a:prstGeom>
                <a:noFill/>
              </p:spPr>
              <p:txBody>
                <a:bodyPr wrap="square" lIns="0" tIns="0" rIns="0" bIns="0" rtlCol="0">
                  <a:noAutofit/>
                </a:bodyPr>
                <a:lstStyle/>
                <a:p>
                  <a:r>
                    <a:rPr lang="en-US" sz="1000" dirty="0">
                      <a:solidFill>
                        <a:schemeClr val="tx1">
                          <a:lumMod val="75000"/>
                          <a:lumOff val="25000"/>
                        </a:schemeClr>
                      </a:solidFill>
                    </a:rPr>
                    <a:t>Q4 2023</a:t>
                  </a:r>
                </a:p>
              </p:txBody>
            </p:sp>
            <p:sp>
              <p:nvSpPr>
                <p:cNvPr id="200" name="Rectangle: Rounded Corners 199" title="Milestone Graphic">
                  <a:extLst>
                    <a:ext uri="{FF2B5EF4-FFF2-40B4-BE49-F238E27FC236}">
                      <a16:creationId xmlns:a16="http://schemas.microsoft.com/office/drawing/2014/main" id="{93D28DE4-454C-45F1-92B1-FC5788FD05B4}"/>
                    </a:ext>
                  </a:extLst>
                </p:cNvPr>
                <p:cNvSpPr/>
                <p:nvPr/>
              </p:nvSpPr>
              <p:spPr>
                <a:xfrm>
                  <a:off x="10131483" y="2352996"/>
                  <a:ext cx="873222" cy="15112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6" name="Graphic 205" title="Milestone Flag">
                  <a:extLst>
                    <a:ext uri="{FF2B5EF4-FFF2-40B4-BE49-F238E27FC236}">
                      <a16:creationId xmlns:a16="http://schemas.microsoft.com/office/drawing/2014/main" id="{2D5B685C-02CD-4429-A7A2-BA82D2779D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3525" t="18748" r="17129" b="44918"/>
                <a:stretch/>
              </p:blipFill>
              <p:spPr>
                <a:xfrm flipH="1">
                  <a:off x="9514671" y="1685245"/>
                  <a:ext cx="573660" cy="422383"/>
                </a:xfrm>
                <a:prstGeom prst="rect">
                  <a:avLst/>
                </a:prstGeom>
              </p:spPr>
            </p:pic>
          </p:grpSp>
          <p:cxnSp>
            <p:nvCxnSpPr>
              <p:cNvPr id="56" name="Straight Connector 55" title="callout lines">
                <a:extLst>
                  <a:ext uri="{FF2B5EF4-FFF2-40B4-BE49-F238E27FC236}">
                    <a16:creationId xmlns:a16="http://schemas.microsoft.com/office/drawing/2014/main" id="{D8CC268F-92F4-41DE-866F-F6BF296668DE}"/>
                  </a:ext>
                </a:extLst>
              </p:cNvPr>
              <p:cNvCxnSpPr>
                <a:cxnSpLocks/>
              </p:cNvCxnSpPr>
              <p:nvPr/>
            </p:nvCxnSpPr>
            <p:spPr>
              <a:xfrm flipH="1">
                <a:off x="10231010" y="1548939"/>
                <a:ext cx="8290" cy="4399069"/>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207" name="Rectangle 206">
              <a:extLst>
                <a:ext uri="{FF2B5EF4-FFF2-40B4-BE49-F238E27FC236}">
                  <a16:creationId xmlns:a16="http://schemas.microsoft.com/office/drawing/2014/main" id="{9143747B-EDDD-4139-9EED-9297238BAD36}"/>
                </a:ext>
              </a:extLst>
            </p:cNvPr>
            <p:cNvSpPr/>
            <p:nvPr/>
          </p:nvSpPr>
          <p:spPr>
            <a:xfrm>
              <a:off x="10392885" y="661009"/>
              <a:ext cx="344966" cy="276999"/>
            </a:xfrm>
            <a:prstGeom prst="rect">
              <a:avLst/>
            </a:prstGeom>
          </p:spPr>
          <p:txBody>
            <a:bodyPr wrap="square">
              <a:spAutoFit/>
            </a:bodyPr>
            <a:lstStyle/>
            <a:p>
              <a:pPr algn="ctr"/>
              <a:r>
                <a:rPr lang="en-US" sz="1200" dirty="0">
                  <a:solidFill>
                    <a:schemeClr val="tx1">
                      <a:lumMod val="75000"/>
                      <a:lumOff val="25000"/>
                    </a:schemeClr>
                  </a:solidFill>
                </a:rPr>
                <a:t>07</a:t>
              </a:r>
            </a:p>
          </p:txBody>
        </p:sp>
      </p:grpSp>
      <p:grpSp>
        <p:nvGrpSpPr>
          <p:cNvPr id="25" name="Group 24" descr="Year 4">
            <a:extLst>
              <a:ext uri="{FF2B5EF4-FFF2-40B4-BE49-F238E27FC236}">
                <a16:creationId xmlns:a16="http://schemas.microsoft.com/office/drawing/2014/main" id="{3918C8B4-69B8-499D-A277-18AE7198594A}"/>
              </a:ext>
            </a:extLst>
          </p:cNvPr>
          <p:cNvGrpSpPr/>
          <p:nvPr/>
        </p:nvGrpSpPr>
        <p:grpSpPr>
          <a:xfrm>
            <a:off x="8665694" y="5774784"/>
            <a:ext cx="2866501" cy="1071556"/>
            <a:chOff x="8665694" y="5778006"/>
            <a:chExt cx="2866501" cy="1071556"/>
          </a:xfrm>
        </p:grpSpPr>
        <p:sp>
          <p:nvSpPr>
            <p:cNvPr id="175" name="Oval 174">
              <a:extLst>
                <a:ext uri="{FF2B5EF4-FFF2-40B4-BE49-F238E27FC236}">
                  <a16:creationId xmlns:a16="http://schemas.microsoft.com/office/drawing/2014/main" id="{46B7F3B1-E639-4E45-8C09-EEE9623F5744}"/>
                </a:ext>
              </a:extLst>
            </p:cNvPr>
            <p:cNvSpPr/>
            <p:nvPr/>
          </p:nvSpPr>
          <p:spPr>
            <a:xfrm>
              <a:off x="10773302"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22990B42-96AA-4CDA-BEF5-915FC5414678}"/>
                </a:ext>
              </a:extLst>
            </p:cNvPr>
            <p:cNvSpPr/>
            <p:nvPr/>
          </p:nvSpPr>
          <p:spPr>
            <a:xfrm>
              <a:off x="10122723"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0B111BE8-D235-4A79-B144-43953D0D52B3}"/>
                </a:ext>
              </a:extLst>
            </p:cNvPr>
            <p:cNvSpPr/>
            <p:nvPr/>
          </p:nvSpPr>
          <p:spPr>
            <a:xfrm>
              <a:off x="9475478"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04E8807B-9D7A-452A-B3FB-3E2BE3E94F86}"/>
                </a:ext>
              </a:extLst>
            </p:cNvPr>
            <p:cNvSpPr/>
            <p:nvPr/>
          </p:nvSpPr>
          <p:spPr>
            <a:xfrm>
              <a:off x="8822434" y="6037620"/>
              <a:ext cx="256014" cy="256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384B4D5E-DF22-4556-9F7B-E0627361D734}"/>
                </a:ext>
              </a:extLst>
            </p:cNvPr>
            <p:cNvSpPr txBox="1"/>
            <p:nvPr/>
          </p:nvSpPr>
          <p:spPr>
            <a:xfrm>
              <a:off x="8665694" y="6613825"/>
              <a:ext cx="569010" cy="235737"/>
            </a:xfrm>
            <a:prstGeom prst="rect">
              <a:avLst/>
            </a:prstGeom>
            <a:noFill/>
          </p:spPr>
          <p:txBody>
            <a:bodyPr wrap="square" lIns="0" tIns="0" rIns="0" bIns="0" rtlCol="0">
              <a:noAutofit/>
            </a:bodyPr>
            <a:lstStyle/>
            <a:p>
              <a:pPr algn="ctr"/>
              <a:r>
                <a:rPr lang="en-US" sz="1000" b="1" dirty="0">
                  <a:solidFill>
                    <a:schemeClr val="tx1">
                      <a:lumMod val="75000"/>
                      <a:lumOff val="25000"/>
                    </a:schemeClr>
                  </a:solidFill>
                </a:rPr>
                <a:t>2023</a:t>
              </a:r>
            </a:p>
          </p:txBody>
        </p:sp>
        <p:cxnSp>
          <p:nvCxnSpPr>
            <p:cNvPr id="168" name="Straight Connector 167" title="q lines">
              <a:extLst>
                <a:ext uri="{FF2B5EF4-FFF2-40B4-BE49-F238E27FC236}">
                  <a16:creationId xmlns:a16="http://schemas.microsoft.com/office/drawing/2014/main" id="{8E9F4AD8-209B-4EEC-A9BA-70788AD0F9CD}"/>
                </a:ext>
              </a:extLst>
            </p:cNvPr>
            <p:cNvCxnSpPr>
              <a:cxnSpLocks/>
            </p:cNvCxnSpPr>
            <p:nvPr/>
          </p:nvCxnSpPr>
          <p:spPr>
            <a:xfrm>
              <a:off x="10889715"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85" name="Straight Connector 184" title="q lines">
              <a:extLst>
                <a:ext uri="{FF2B5EF4-FFF2-40B4-BE49-F238E27FC236}">
                  <a16:creationId xmlns:a16="http://schemas.microsoft.com/office/drawing/2014/main" id="{50ED100A-CA03-4917-8145-C5BDF28B1587}"/>
                </a:ext>
              </a:extLst>
            </p:cNvPr>
            <p:cNvCxnSpPr>
              <a:cxnSpLocks/>
            </p:cNvCxnSpPr>
            <p:nvPr/>
          </p:nvCxnSpPr>
          <p:spPr>
            <a:xfrm>
              <a:off x="9595158"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1" name="Rectangle: Rounded Corners 190" title="Year Bar">
              <a:extLst>
                <a:ext uri="{FF2B5EF4-FFF2-40B4-BE49-F238E27FC236}">
                  <a16:creationId xmlns:a16="http://schemas.microsoft.com/office/drawing/2014/main" id="{45AC82F1-31F7-4BDE-BF7C-2E9A090107E7}"/>
                </a:ext>
              </a:extLst>
            </p:cNvPr>
            <p:cNvSpPr/>
            <p:nvPr/>
          </p:nvSpPr>
          <p:spPr>
            <a:xfrm>
              <a:off x="8958866" y="6375798"/>
              <a:ext cx="2573329" cy="16485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a:extLst>
                <a:ext uri="{FF2B5EF4-FFF2-40B4-BE49-F238E27FC236}">
                  <a16:creationId xmlns:a16="http://schemas.microsoft.com/office/drawing/2014/main" id="{611F0B67-8314-4DF8-99E7-108753641C77}"/>
                </a:ext>
              </a:extLst>
            </p:cNvPr>
            <p:cNvSpPr txBox="1"/>
            <p:nvPr/>
          </p:nvSpPr>
          <p:spPr>
            <a:xfrm>
              <a:off x="884378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Q1</a:t>
              </a:r>
              <a:endParaRPr lang="en-US" sz="1000" dirty="0">
                <a:solidFill>
                  <a:schemeClr val="bg1"/>
                </a:solidFill>
              </a:endParaRPr>
            </a:p>
          </p:txBody>
        </p:sp>
        <p:sp>
          <p:nvSpPr>
            <p:cNvPr id="110" name="TextBox 109">
              <a:extLst>
                <a:ext uri="{FF2B5EF4-FFF2-40B4-BE49-F238E27FC236}">
                  <a16:creationId xmlns:a16="http://schemas.microsoft.com/office/drawing/2014/main" id="{BAA83CD7-1992-4845-9916-79B3A6737423}"/>
                </a:ext>
              </a:extLst>
            </p:cNvPr>
            <p:cNvSpPr txBox="1"/>
            <p:nvPr/>
          </p:nvSpPr>
          <p:spPr>
            <a:xfrm>
              <a:off x="949123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Q2</a:t>
              </a:r>
              <a:endParaRPr lang="en-US" sz="1000" dirty="0">
                <a:solidFill>
                  <a:schemeClr val="bg1"/>
                </a:solidFill>
              </a:endParaRPr>
            </a:p>
          </p:txBody>
        </p:sp>
        <p:sp>
          <p:nvSpPr>
            <p:cNvPr id="111" name="TextBox 110">
              <a:extLst>
                <a:ext uri="{FF2B5EF4-FFF2-40B4-BE49-F238E27FC236}">
                  <a16:creationId xmlns:a16="http://schemas.microsoft.com/office/drawing/2014/main" id="{2F2B6738-A856-4DBF-B465-BC5964B0D7BC}"/>
                </a:ext>
              </a:extLst>
            </p:cNvPr>
            <p:cNvSpPr txBox="1"/>
            <p:nvPr/>
          </p:nvSpPr>
          <p:spPr>
            <a:xfrm>
              <a:off x="1013868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Q3</a:t>
              </a:r>
              <a:endParaRPr lang="en-US" sz="1000" dirty="0">
                <a:solidFill>
                  <a:schemeClr val="bg1"/>
                </a:solidFill>
              </a:endParaRPr>
            </a:p>
          </p:txBody>
        </p:sp>
        <p:sp>
          <p:nvSpPr>
            <p:cNvPr id="112" name="TextBox 111">
              <a:extLst>
                <a:ext uri="{FF2B5EF4-FFF2-40B4-BE49-F238E27FC236}">
                  <a16:creationId xmlns:a16="http://schemas.microsoft.com/office/drawing/2014/main" id="{C941D233-C1E8-47A4-83C7-CEDB158017C3}"/>
                </a:ext>
              </a:extLst>
            </p:cNvPr>
            <p:cNvSpPr txBox="1"/>
            <p:nvPr/>
          </p:nvSpPr>
          <p:spPr>
            <a:xfrm>
              <a:off x="10786131" y="6102356"/>
              <a:ext cx="216000" cy="144000"/>
            </a:xfrm>
            <a:prstGeom prst="rect">
              <a:avLst/>
            </a:prstGeom>
            <a:noFill/>
          </p:spPr>
          <p:txBody>
            <a:bodyPr wrap="square" lIns="0" tIns="0" rIns="0" bIns="0" rtlCol="0" anchor="ctr">
              <a:noAutofit/>
            </a:bodyPr>
            <a:lstStyle/>
            <a:p>
              <a:pPr algn="ctr"/>
              <a:r>
                <a:rPr lang="en-US" sz="1000" b="1" dirty="0">
                  <a:solidFill>
                    <a:schemeClr val="bg1"/>
                  </a:solidFill>
                </a:rPr>
                <a:t>Q4</a:t>
              </a:r>
              <a:endParaRPr lang="en-US" sz="1000" dirty="0">
                <a:solidFill>
                  <a:schemeClr val="bg1"/>
                </a:solidFill>
              </a:endParaRPr>
            </a:p>
          </p:txBody>
        </p:sp>
        <p:cxnSp>
          <p:nvCxnSpPr>
            <p:cNvPr id="119" name="Straight Connector 118" title="q lines">
              <a:extLst>
                <a:ext uri="{FF2B5EF4-FFF2-40B4-BE49-F238E27FC236}">
                  <a16:creationId xmlns:a16="http://schemas.microsoft.com/office/drawing/2014/main" id="{B2F5D208-76CB-4E99-B318-4CFFE5BABDD1}"/>
                </a:ext>
              </a:extLst>
            </p:cNvPr>
            <p:cNvCxnSpPr>
              <a:cxnSpLocks/>
            </p:cNvCxnSpPr>
            <p:nvPr/>
          </p:nvCxnSpPr>
          <p:spPr>
            <a:xfrm>
              <a:off x="8947876"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5" name="Straight Connector 124" title="q lines">
              <a:extLst>
                <a:ext uri="{FF2B5EF4-FFF2-40B4-BE49-F238E27FC236}">
                  <a16:creationId xmlns:a16="http://schemas.microsoft.com/office/drawing/2014/main" id="{B7494A14-757D-4771-B974-AF9C4A42FDE7}"/>
                </a:ext>
              </a:extLst>
            </p:cNvPr>
            <p:cNvCxnSpPr>
              <a:cxnSpLocks/>
            </p:cNvCxnSpPr>
            <p:nvPr/>
          </p:nvCxnSpPr>
          <p:spPr>
            <a:xfrm>
              <a:off x="10242440" y="577800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273E9F0-C44A-4D36-802F-E6170FA25B7F}"/>
              </a:ext>
            </a:extLst>
          </p:cNvPr>
          <p:cNvGrpSpPr/>
          <p:nvPr/>
        </p:nvGrpSpPr>
        <p:grpSpPr>
          <a:xfrm>
            <a:off x="8257731" y="1117127"/>
            <a:ext cx="3083942" cy="4822410"/>
            <a:chOff x="8257731" y="1117127"/>
            <a:chExt cx="3083942" cy="4822410"/>
          </a:xfrm>
        </p:grpSpPr>
        <p:cxnSp>
          <p:nvCxnSpPr>
            <p:cNvPr id="150" name="Straight Connector 149" title="callout lines">
              <a:extLst>
                <a:ext uri="{FF2B5EF4-FFF2-40B4-BE49-F238E27FC236}">
                  <a16:creationId xmlns:a16="http://schemas.microsoft.com/office/drawing/2014/main" id="{BD7FDBAF-18AC-414D-9FC4-35E66560EEC5}"/>
                </a:ext>
              </a:extLst>
            </p:cNvPr>
            <p:cNvCxnSpPr>
              <a:cxnSpLocks/>
            </p:cNvCxnSpPr>
            <p:nvPr/>
          </p:nvCxnSpPr>
          <p:spPr>
            <a:xfrm>
              <a:off x="10237096" y="2682500"/>
              <a:ext cx="8502" cy="3257037"/>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27A6FC7-1427-47C3-8000-87130D2B8207}"/>
                </a:ext>
              </a:extLst>
            </p:cNvPr>
            <p:cNvGrpSpPr/>
            <p:nvPr/>
          </p:nvGrpSpPr>
          <p:grpSpPr>
            <a:xfrm>
              <a:off x="8257731" y="1117127"/>
              <a:ext cx="3083942" cy="1421407"/>
              <a:chOff x="8257731" y="3440777"/>
              <a:chExt cx="3083942" cy="1421407"/>
            </a:xfrm>
          </p:grpSpPr>
          <p:grpSp>
            <p:nvGrpSpPr>
              <p:cNvPr id="133" name="Group 132">
                <a:extLst>
                  <a:ext uri="{FF2B5EF4-FFF2-40B4-BE49-F238E27FC236}">
                    <a16:creationId xmlns:a16="http://schemas.microsoft.com/office/drawing/2014/main" id="{DFA5997B-404A-416A-AF22-6BB0978B2585}"/>
                  </a:ext>
                </a:extLst>
              </p:cNvPr>
              <p:cNvGrpSpPr/>
              <p:nvPr/>
            </p:nvGrpSpPr>
            <p:grpSpPr>
              <a:xfrm>
                <a:off x="8257731" y="3440777"/>
                <a:ext cx="3083942" cy="1421407"/>
                <a:chOff x="9545493" y="1082710"/>
                <a:chExt cx="3083942" cy="1421407"/>
              </a:xfrm>
            </p:grpSpPr>
            <p:sp>
              <p:nvSpPr>
                <p:cNvPr id="141" name="TextBox 140">
                  <a:extLst>
                    <a:ext uri="{FF2B5EF4-FFF2-40B4-BE49-F238E27FC236}">
                      <a16:creationId xmlns:a16="http://schemas.microsoft.com/office/drawing/2014/main" id="{371340F4-E962-4D46-93FE-D76BB228B42A}"/>
                    </a:ext>
                  </a:extLst>
                </p:cNvPr>
                <p:cNvSpPr txBox="1"/>
                <p:nvPr/>
              </p:nvSpPr>
              <p:spPr>
                <a:xfrm>
                  <a:off x="10155519" y="1392262"/>
                  <a:ext cx="1294782" cy="769441"/>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dirty="0">
                      <a:solidFill>
                        <a:schemeClr val="tx1">
                          <a:lumMod val="75000"/>
                          <a:lumOff val="25000"/>
                        </a:schemeClr>
                      </a:solidFill>
                    </a:rPr>
                    <a:t>Write and prepare for dissertation defense</a:t>
                  </a:r>
                </a:p>
                <a:p>
                  <a:pPr marL="171450" indent="-171450">
                    <a:buFont typeface="Arial" panose="020B0604020202020204" pitchFamily="34" charset="0"/>
                    <a:buChar char="•"/>
                  </a:pPr>
                  <a:r>
                    <a:rPr lang="en-US" sz="1000" dirty="0">
                      <a:solidFill>
                        <a:schemeClr val="tx1">
                          <a:lumMod val="75000"/>
                          <a:lumOff val="25000"/>
                        </a:schemeClr>
                      </a:solidFill>
                    </a:rPr>
                    <a:t>Submit manuscripts</a:t>
                  </a:r>
                </a:p>
                <a:p>
                  <a:pPr marL="171450" indent="-171450">
                    <a:buFont typeface="Arial" panose="020B0604020202020204" pitchFamily="34" charset="0"/>
                    <a:buChar char="•"/>
                  </a:pPr>
                  <a:r>
                    <a:rPr lang="en-US" sz="1000" dirty="0">
                      <a:solidFill>
                        <a:schemeClr val="tx1">
                          <a:lumMod val="75000"/>
                          <a:lumOff val="25000"/>
                        </a:schemeClr>
                      </a:solidFill>
                    </a:rPr>
                    <a:t>Conference</a:t>
                  </a:r>
                </a:p>
              </p:txBody>
            </p:sp>
            <p:sp>
              <p:nvSpPr>
                <p:cNvPr id="140" name="TextBox 139">
                  <a:extLst>
                    <a:ext uri="{FF2B5EF4-FFF2-40B4-BE49-F238E27FC236}">
                      <a16:creationId xmlns:a16="http://schemas.microsoft.com/office/drawing/2014/main" id="{F6B6CCC2-0482-4BE0-B4BD-B82F42EA6C81}"/>
                    </a:ext>
                  </a:extLst>
                </p:cNvPr>
                <p:cNvSpPr txBox="1"/>
                <p:nvPr/>
              </p:nvSpPr>
              <p:spPr>
                <a:xfrm>
                  <a:off x="10148127" y="1161395"/>
                  <a:ext cx="1294782" cy="276999"/>
                </a:xfrm>
                <a:prstGeom prst="rect">
                  <a:avLst/>
                </a:prstGeom>
                <a:noFill/>
              </p:spPr>
              <p:txBody>
                <a:bodyPr wrap="square" lIns="0" tIns="0" rIns="0" bIns="0" rtlCol="0">
                  <a:spAutoFit/>
                </a:bodyPr>
                <a:lstStyle/>
                <a:p>
                  <a:r>
                    <a:rPr lang="en-US" dirty="0">
                      <a:solidFill>
                        <a:schemeClr val="tx1">
                          <a:lumMod val="75000"/>
                          <a:lumOff val="25000"/>
                        </a:schemeClr>
                      </a:solidFill>
                    </a:rPr>
                    <a:t>End of PhD</a:t>
                  </a:r>
                </a:p>
              </p:txBody>
            </p:sp>
            <p:sp>
              <p:nvSpPr>
                <p:cNvPr id="147" name="TextBox 146">
                  <a:extLst>
                    <a:ext uri="{FF2B5EF4-FFF2-40B4-BE49-F238E27FC236}">
                      <a16:creationId xmlns:a16="http://schemas.microsoft.com/office/drawing/2014/main" id="{58A35542-AB4B-4613-B74C-C557185243ED}"/>
                    </a:ext>
                  </a:extLst>
                </p:cNvPr>
                <p:cNvSpPr txBox="1"/>
                <p:nvPr/>
              </p:nvSpPr>
              <p:spPr>
                <a:xfrm>
                  <a:off x="10148128" y="2168778"/>
                  <a:ext cx="1294781" cy="235737"/>
                </a:xfrm>
                <a:prstGeom prst="rect">
                  <a:avLst/>
                </a:prstGeom>
                <a:noFill/>
              </p:spPr>
              <p:txBody>
                <a:bodyPr wrap="square" lIns="0" tIns="0" rIns="0" bIns="0" rtlCol="0">
                  <a:noAutofit/>
                </a:bodyPr>
                <a:lstStyle/>
                <a:p>
                  <a:r>
                    <a:rPr lang="en-US" sz="1000" dirty="0">
                      <a:solidFill>
                        <a:schemeClr val="tx1">
                          <a:lumMod val="75000"/>
                          <a:lumOff val="25000"/>
                        </a:schemeClr>
                      </a:solidFill>
                    </a:rPr>
                    <a:t>Q1 2023</a:t>
                  </a:r>
                </a:p>
              </p:txBody>
            </p:sp>
            <p:sp>
              <p:nvSpPr>
                <p:cNvPr id="148" name="Rectangle: Rounded Corners 147" title="Milestone Graphic">
                  <a:extLst>
                    <a:ext uri="{FF2B5EF4-FFF2-40B4-BE49-F238E27FC236}">
                      <a16:creationId xmlns:a16="http://schemas.microsoft.com/office/drawing/2014/main" id="{CE0E2826-D6F3-48F0-976B-1E788B361277}"/>
                    </a:ext>
                  </a:extLst>
                </p:cNvPr>
                <p:cNvSpPr/>
                <p:nvPr/>
              </p:nvSpPr>
              <p:spPr>
                <a:xfrm>
                  <a:off x="10131483" y="2352996"/>
                  <a:ext cx="2497952" cy="15112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Graphic 148" title="Milestone Flag">
                  <a:extLst>
                    <a:ext uri="{FF2B5EF4-FFF2-40B4-BE49-F238E27FC236}">
                      <a16:creationId xmlns:a16="http://schemas.microsoft.com/office/drawing/2014/main" id="{E90F763F-BE51-49C5-B53A-BB150AD520D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3525" t="18748" r="17129" b="44918"/>
                <a:stretch/>
              </p:blipFill>
              <p:spPr>
                <a:xfrm flipH="1">
                  <a:off x="9545493" y="1082710"/>
                  <a:ext cx="573660" cy="422383"/>
                </a:xfrm>
                <a:prstGeom prst="rect">
                  <a:avLst/>
                </a:prstGeom>
              </p:spPr>
            </p:pic>
          </p:grpSp>
          <p:sp>
            <p:nvSpPr>
              <p:cNvPr id="151" name="Rectangle 150">
                <a:extLst>
                  <a:ext uri="{FF2B5EF4-FFF2-40B4-BE49-F238E27FC236}">
                    <a16:creationId xmlns:a16="http://schemas.microsoft.com/office/drawing/2014/main" id="{F2EA4961-63E8-42C4-8C00-9B16010C8CE9}"/>
                  </a:ext>
                </a:extLst>
              </p:cNvPr>
              <p:cNvSpPr/>
              <p:nvPr/>
            </p:nvSpPr>
            <p:spPr>
              <a:xfrm>
                <a:off x="8500260" y="3526904"/>
                <a:ext cx="344966" cy="276999"/>
              </a:xfrm>
              <a:prstGeom prst="rect">
                <a:avLst/>
              </a:prstGeom>
            </p:spPr>
            <p:txBody>
              <a:bodyPr wrap="square">
                <a:spAutoFit/>
              </a:bodyPr>
              <a:lstStyle/>
              <a:p>
                <a:pPr algn="ctr"/>
                <a:r>
                  <a:rPr lang="en-US" sz="1200" dirty="0">
                    <a:solidFill>
                      <a:schemeClr val="tx1">
                        <a:lumMod val="75000"/>
                        <a:lumOff val="25000"/>
                      </a:schemeClr>
                    </a:solidFill>
                  </a:rPr>
                  <a:t>06</a:t>
                </a:r>
              </a:p>
            </p:txBody>
          </p:sp>
        </p:grpSp>
      </p:grpSp>
      <p:cxnSp>
        <p:nvCxnSpPr>
          <p:cNvPr id="188" name="Straight Connector 187" title="q lines">
            <a:extLst>
              <a:ext uri="{FF2B5EF4-FFF2-40B4-BE49-F238E27FC236}">
                <a16:creationId xmlns:a16="http://schemas.microsoft.com/office/drawing/2014/main" id="{772BC2C4-5A4A-4806-8378-0A40D06ACD96}"/>
              </a:ext>
            </a:extLst>
          </p:cNvPr>
          <p:cNvCxnSpPr>
            <a:cxnSpLocks/>
          </p:cNvCxnSpPr>
          <p:nvPr/>
        </p:nvCxnSpPr>
        <p:spPr>
          <a:xfrm>
            <a:off x="8309044" y="577406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2" name="Straight Connector 191" title="q lines">
            <a:extLst>
              <a:ext uri="{FF2B5EF4-FFF2-40B4-BE49-F238E27FC236}">
                <a16:creationId xmlns:a16="http://schemas.microsoft.com/office/drawing/2014/main" id="{34F30400-3948-4B37-821F-34017819B962}"/>
              </a:ext>
            </a:extLst>
          </p:cNvPr>
          <p:cNvCxnSpPr>
            <a:cxnSpLocks/>
          </p:cNvCxnSpPr>
          <p:nvPr/>
        </p:nvCxnSpPr>
        <p:spPr>
          <a:xfrm>
            <a:off x="6997838" y="5774066"/>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87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2C022-D099-4847-95FE-93C7F8E65C84}"/>
              </a:ext>
            </a:extLst>
          </p:cNvPr>
          <p:cNvPicPr>
            <a:picLocks noChangeAspect="1"/>
          </p:cNvPicPr>
          <p:nvPr/>
        </p:nvPicPr>
        <p:blipFill>
          <a:blip r:embed="rId3"/>
          <a:stretch>
            <a:fillRect/>
          </a:stretch>
        </p:blipFill>
        <p:spPr>
          <a:xfrm>
            <a:off x="4745524" y="1935998"/>
            <a:ext cx="7141272" cy="3827780"/>
          </a:xfrm>
          <a:prstGeom prst="rect">
            <a:avLst/>
          </a:prstGeom>
        </p:spPr>
      </p:pic>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p:txBody>
          <a:bodyPr/>
          <a:lstStyle/>
          <a:p>
            <a:r>
              <a:rPr lang="en-US" dirty="0"/>
              <a:t>Current and Future Work: Impact of Proposed Work</a:t>
            </a:r>
          </a:p>
        </p:txBody>
      </p:sp>
      <p:sp>
        <p:nvSpPr>
          <p:cNvPr id="3" name="Content Placeholder 2">
            <a:extLst>
              <a:ext uri="{FF2B5EF4-FFF2-40B4-BE49-F238E27FC236}">
                <a16:creationId xmlns:a16="http://schemas.microsoft.com/office/drawing/2014/main" id="{3740BB24-E1AE-42CB-A506-8362D195622C}"/>
              </a:ext>
            </a:extLst>
          </p:cNvPr>
          <p:cNvSpPr>
            <a:spLocks noGrp="1"/>
          </p:cNvSpPr>
          <p:nvPr>
            <p:ph idx="1"/>
          </p:nvPr>
        </p:nvSpPr>
        <p:spPr>
          <a:xfrm>
            <a:off x="838200" y="1825625"/>
            <a:ext cx="3987800" cy="4351338"/>
          </a:xfrm>
        </p:spPr>
        <p:txBody>
          <a:bodyPr>
            <a:normAutofit/>
          </a:bodyPr>
          <a:lstStyle/>
          <a:p>
            <a:r>
              <a:rPr lang="en-US" dirty="0"/>
              <a:t>Sensing locomotion modes and transitions</a:t>
            </a:r>
          </a:p>
          <a:p>
            <a:r>
              <a:rPr lang="en-US" dirty="0"/>
              <a:t>Combine with other semi-active prostheses like the VSF2K</a:t>
            </a:r>
          </a:p>
          <a:p>
            <a:r>
              <a:rPr lang="en-US" dirty="0"/>
              <a:t>Next step will the STADA (Sheep TADA):</a:t>
            </a:r>
          </a:p>
          <a:p>
            <a:pPr lvl="1"/>
            <a:r>
              <a:rPr lang="en-US" dirty="0"/>
              <a:t>osseointegrated </a:t>
            </a:r>
          </a:p>
          <a:p>
            <a:pPr lvl="1"/>
            <a:r>
              <a:rPr lang="en-US" dirty="0"/>
              <a:t>bidirectional neural interface</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p:txBody>
          <a:bodyPr/>
          <a:lstStyle/>
          <a:p>
            <a:fld id="{BD657E71-A795-4BEB-ACEA-55B645E02BE9}" type="slidenum">
              <a:rPr lang="en-US" smtClean="0"/>
              <a:t>27</a:t>
            </a:fld>
            <a:endParaRPr lang="en-US"/>
          </a:p>
        </p:txBody>
      </p:sp>
      <p:sp>
        <p:nvSpPr>
          <p:cNvPr id="8" name="Text Box 173">
            <a:extLst>
              <a:ext uri="{FF2B5EF4-FFF2-40B4-BE49-F238E27FC236}">
                <a16:creationId xmlns:a16="http://schemas.microsoft.com/office/drawing/2014/main" id="{62C210AB-75B9-4D11-A038-D23FEB800FB3}"/>
              </a:ext>
            </a:extLst>
          </p:cNvPr>
          <p:cNvSpPr txBox="1"/>
          <p:nvPr/>
        </p:nvSpPr>
        <p:spPr>
          <a:xfrm>
            <a:off x="349968" y="6415054"/>
            <a:ext cx="4708415" cy="307777"/>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en-US" sz="10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of STADA: Congressionally Directed Medical Research Programs (CDMRP) Search Awards. https://cdmrp.army.mil/search.aspx?LOG_NO=DM190827. </a:t>
            </a:r>
          </a:p>
        </p:txBody>
      </p:sp>
      <p:pic>
        <p:nvPicPr>
          <p:cNvPr id="9" name="Picture 8" descr="Diagram&#10;&#10;Description automatically generated">
            <a:extLst>
              <a:ext uri="{FF2B5EF4-FFF2-40B4-BE49-F238E27FC236}">
                <a16:creationId xmlns:a16="http://schemas.microsoft.com/office/drawing/2014/main" id="{9BAAE098-A28C-4BCD-AD68-4E12EBEFC2D3}"/>
              </a:ext>
            </a:extLst>
          </p:cNvPr>
          <p:cNvPicPr>
            <a:picLocks noChangeAspect="1"/>
          </p:cNvPicPr>
          <p:nvPr/>
        </p:nvPicPr>
        <p:blipFill rotWithShape="1">
          <a:blip r:embed="rId4">
            <a:extLst>
              <a:ext uri="{28A0092B-C50C-407E-A947-70E740481C1C}">
                <a14:useLocalDpi xmlns:a14="http://schemas.microsoft.com/office/drawing/2010/main" val="0"/>
              </a:ext>
            </a:extLst>
          </a:blip>
          <a:srcRect l="45016" b="15955"/>
          <a:stretch/>
        </p:blipFill>
        <p:spPr>
          <a:xfrm>
            <a:off x="5672910" y="1302916"/>
            <a:ext cx="4879861" cy="5763778"/>
          </a:xfrm>
          <a:prstGeom prst="rect">
            <a:avLst/>
          </a:prstGeom>
        </p:spPr>
      </p:pic>
    </p:spTree>
    <p:extLst>
      <p:ext uri="{BB962C8B-B14F-4D97-AF65-F5344CB8AC3E}">
        <p14:creationId xmlns:p14="http://schemas.microsoft.com/office/powerpoint/2010/main" val="181140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3740BB24-E1AE-42CB-A506-8362D195622C}"/>
              </a:ext>
            </a:extLst>
          </p:cNvPr>
          <p:cNvSpPr>
            <a:spLocks noGrp="1"/>
          </p:cNvSpPr>
          <p:nvPr>
            <p:ph idx="1"/>
          </p:nvPr>
        </p:nvSpPr>
        <p:spPr/>
        <p:txBody>
          <a:bodyPr>
            <a:normAutofit/>
          </a:bodyPr>
          <a:lstStyle/>
          <a:p>
            <a:r>
              <a:rPr lang="en-US" sz="3200" dirty="0"/>
              <a:t>Family and close friends</a:t>
            </a:r>
          </a:p>
          <a:p>
            <a:r>
              <a:rPr lang="en-US" sz="3200" dirty="0"/>
              <a:t>Advisor and committee</a:t>
            </a:r>
          </a:p>
          <a:p>
            <a:r>
              <a:rPr lang="en-US" sz="3200" dirty="0"/>
              <a:t>BADGER Lab and colleagues</a:t>
            </a:r>
          </a:p>
          <a:p>
            <a:r>
              <a:rPr lang="en-US" sz="3200" dirty="0"/>
              <a:t>Department of Mechanical Engineering</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p:txBody>
          <a:bodyPr/>
          <a:lstStyle/>
          <a:p>
            <a:fld id="{BD657E71-A795-4BEB-ACEA-55B645E02BE9}" type="slidenum">
              <a:rPr lang="en-US" smtClean="0"/>
              <a:t>28</a:t>
            </a:fld>
            <a:endParaRPr lang="en-US"/>
          </a:p>
        </p:txBody>
      </p:sp>
    </p:spTree>
    <p:extLst>
      <p:ext uri="{BB962C8B-B14F-4D97-AF65-F5344CB8AC3E}">
        <p14:creationId xmlns:p14="http://schemas.microsoft.com/office/powerpoint/2010/main" val="346602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4722-94B6-4510-839E-4FBB2CBE421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CD41793-8AE8-4A2F-8AA9-A7CEDFA3C7F0}"/>
              </a:ext>
            </a:extLst>
          </p:cNvPr>
          <p:cNvSpPr>
            <a:spLocks noGrp="1"/>
          </p:cNvSpPr>
          <p:nvPr>
            <p:ph idx="1"/>
          </p:nvPr>
        </p:nvSpPr>
        <p:spPr/>
        <p:txBody>
          <a:bodyPr>
            <a:normAutofit fontScale="92500"/>
          </a:bodyPr>
          <a:lstStyle/>
          <a:p>
            <a:pPr marL="342900" indent="-342900">
              <a:buFont typeface="+mj-lt"/>
              <a:buAutoNum type="arabicPeriod"/>
            </a:pPr>
            <a:r>
              <a:rPr lang="en-US" sz="1800" dirty="0">
                <a:effectLst/>
                <a:latin typeface="Calibri" panose="020F0502020204030204" pitchFamily="34" charset="0"/>
                <a:ea typeface="Calibri" panose="020F0502020204030204" pitchFamily="34" charset="0"/>
                <a:cs typeface="Calibri" panose="020F0502020204030204" pitchFamily="34" charset="0"/>
              </a:rPr>
              <a:t>Ziegler-Graham, Kathryn, Ellen J. </a:t>
            </a:r>
            <a:r>
              <a:rPr lang="en-US" sz="1800" dirty="0" err="1">
                <a:effectLst/>
                <a:latin typeface="Calibri" panose="020F0502020204030204" pitchFamily="34" charset="0"/>
                <a:ea typeface="Calibri" panose="020F0502020204030204" pitchFamily="34" charset="0"/>
                <a:cs typeface="Calibri" panose="020F0502020204030204" pitchFamily="34" charset="0"/>
              </a:rPr>
              <a:t>MacKenzie</a:t>
            </a:r>
            <a:r>
              <a:rPr lang="en-US" sz="1800" dirty="0">
                <a:effectLst/>
                <a:latin typeface="Calibri" panose="020F0502020204030204" pitchFamily="34" charset="0"/>
                <a:ea typeface="Calibri" panose="020F0502020204030204" pitchFamily="34" charset="0"/>
                <a:cs typeface="Calibri" panose="020F0502020204030204" pitchFamily="34" charset="0"/>
              </a:rPr>
              <a:t>, Patti L. Ephraim, Thomas G. </a:t>
            </a:r>
            <a:r>
              <a:rPr lang="en-US" sz="1800" dirty="0" err="1">
                <a:effectLst/>
                <a:latin typeface="Calibri" panose="020F0502020204030204" pitchFamily="34" charset="0"/>
                <a:ea typeface="Calibri" panose="020F0502020204030204" pitchFamily="34" charset="0"/>
                <a:cs typeface="Calibri" panose="020F0502020204030204" pitchFamily="34" charset="0"/>
              </a:rPr>
              <a:t>Travison</a:t>
            </a:r>
            <a:r>
              <a:rPr lang="en-US" sz="1800" dirty="0">
                <a:effectLst/>
                <a:latin typeface="Calibri" panose="020F0502020204030204" pitchFamily="34" charset="0"/>
                <a:ea typeface="Calibri" panose="020F0502020204030204" pitchFamily="34" charset="0"/>
                <a:cs typeface="Calibri" panose="020F0502020204030204" pitchFamily="34" charset="0"/>
              </a:rPr>
              <a:t>, and Ron Brookmeyer. “Estimating the Prevalence of Limb Loss in the United States: 2005 to 2050.” </a:t>
            </a:r>
            <a:r>
              <a:rPr lang="en-US" sz="1800" i="1" dirty="0">
                <a:effectLst/>
                <a:latin typeface="Calibri" panose="020F0502020204030204" pitchFamily="34" charset="0"/>
                <a:ea typeface="Calibri" panose="020F0502020204030204" pitchFamily="34" charset="0"/>
                <a:cs typeface="Calibri" panose="020F0502020204030204" pitchFamily="34" charset="0"/>
              </a:rPr>
              <a:t>Archives of Physical Medicine and Rehabilitation</a:t>
            </a:r>
            <a:r>
              <a:rPr lang="en-US" sz="1800" dirty="0">
                <a:effectLst/>
                <a:latin typeface="Calibri" panose="020F0502020204030204" pitchFamily="34" charset="0"/>
                <a:ea typeface="Calibri" panose="020F0502020204030204" pitchFamily="34" charset="0"/>
                <a:cs typeface="Calibri" panose="020F0502020204030204" pitchFamily="34" charset="0"/>
              </a:rPr>
              <a:t> 89, no. 3 (March 2008): 422–29. https://doi.org/10.1016/j.apmr.2007.11.005.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US" sz="1800" dirty="0" err="1">
                <a:effectLst/>
                <a:latin typeface="Calibri" panose="020F0502020204030204" pitchFamily="34" charset="0"/>
                <a:ea typeface="Calibri" panose="020F0502020204030204" pitchFamily="34" charset="0"/>
                <a:cs typeface="Calibri" panose="020F0502020204030204" pitchFamily="34" charset="0"/>
              </a:rPr>
              <a:t>Esquenazi</a:t>
            </a:r>
            <a:r>
              <a:rPr lang="en-US" sz="1800" dirty="0">
                <a:effectLst/>
                <a:latin typeface="Calibri" panose="020F0502020204030204" pitchFamily="34" charset="0"/>
                <a:ea typeface="Calibri" panose="020F0502020204030204" pitchFamily="34" charset="0"/>
                <a:cs typeface="Calibri" panose="020F0502020204030204" pitchFamily="34" charset="0"/>
              </a:rPr>
              <a:t>, Alberto, and Stanley K. </a:t>
            </a:r>
            <a:r>
              <a:rPr lang="en-US" sz="1800" dirty="0" err="1">
                <a:effectLst/>
                <a:latin typeface="Calibri" panose="020F0502020204030204" pitchFamily="34" charset="0"/>
                <a:ea typeface="Calibri" panose="020F0502020204030204" pitchFamily="34" charset="0"/>
                <a:cs typeface="Calibri" panose="020F0502020204030204" pitchFamily="34" charset="0"/>
              </a:rPr>
              <a:t>Yoo</a:t>
            </a:r>
            <a:r>
              <a:rPr lang="en-US" sz="1800" dirty="0">
                <a:effectLst/>
                <a:latin typeface="Calibri" panose="020F0502020204030204" pitchFamily="34" charset="0"/>
                <a:ea typeface="Calibri" panose="020F0502020204030204" pitchFamily="34" charset="0"/>
                <a:cs typeface="Calibri" panose="020F0502020204030204" pitchFamily="34" charset="0"/>
              </a:rPr>
              <a:t>. “Lower limb amputations: epidemiology and assessment.” PMR Knowledge Now 3 (2016).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US" sz="1800" dirty="0">
                <a:effectLst/>
                <a:latin typeface="Calibri" panose="020F0502020204030204" pitchFamily="34" charset="0"/>
                <a:ea typeface="Calibri" panose="020F0502020204030204" pitchFamily="34" charset="0"/>
                <a:cs typeface="Calibri" panose="020F0502020204030204" pitchFamily="34" charset="0"/>
              </a:rPr>
              <a:t>Wanamaker, Andrea B., Rebecca R. </a:t>
            </a:r>
            <a:r>
              <a:rPr lang="en-US" sz="1800" dirty="0" err="1">
                <a:effectLst/>
                <a:latin typeface="Calibri" panose="020F0502020204030204" pitchFamily="34" charset="0"/>
                <a:ea typeface="Calibri" panose="020F0502020204030204" pitchFamily="34" charset="0"/>
                <a:cs typeface="Calibri" panose="020F0502020204030204" pitchFamily="34" charset="0"/>
              </a:rPr>
              <a:t>Andridge</a:t>
            </a:r>
            <a:r>
              <a:rPr lang="en-US" sz="1800" dirty="0">
                <a:effectLst/>
                <a:latin typeface="Calibri" panose="020F0502020204030204" pitchFamily="34" charset="0"/>
                <a:ea typeface="Calibri" panose="020F0502020204030204" pitchFamily="34" charset="0"/>
                <a:cs typeface="Calibri" panose="020F0502020204030204" pitchFamily="34" charset="0"/>
              </a:rPr>
              <a:t>, and </a:t>
            </a:r>
            <a:r>
              <a:rPr lang="en-US" sz="1800" dirty="0" err="1">
                <a:effectLst/>
                <a:latin typeface="Calibri" panose="020F0502020204030204" pitchFamily="34" charset="0"/>
                <a:ea typeface="Calibri" panose="020F0502020204030204" pitchFamily="34" charset="0"/>
                <a:cs typeface="Calibri" panose="020F0502020204030204" pitchFamily="34" charset="0"/>
              </a:rPr>
              <a:t>Ajit</a:t>
            </a:r>
            <a:r>
              <a:rPr lang="en-US" sz="1800" dirty="0">
                <a:effectLst/>
                <a:latin typeface="Calibri" panose="020F0502020204030204" pitchFamily="34" charset="0"/>
                <a:ea typeface="Calibri" panose="020F0502020204030204" pitchFamily="34" charset="0"/>
                <a:cs typeface="Calibri" panose="020F0502020204030204" pitchFamily="34" charset="0"/>
              </a:rPr>
              <a:t> M. W. Chaudhari. “Projected Health Care Associated Costs of Workplace-Related Traumatic Amputation After 10, 15, and 20 Years: Part I: Lower Limb.” </a:t>
            </a:r>
            <a:r>
              <a:rPr lang="en-US" sz="1800" i="1" dirty="0">
                <a:effectLst/>
                <a:latin typeface="Calibri" panose="020F0502020204030204" pitchFamily="34" charset="0"/>
                <a:ea typeface="Calibri" panose="020F0502020204030204" pitchFamily="34" charset="0"/>
                <a:cs typeface="Calibri" panose="020F0502020204030204" pitchFamily="34" charset="0"/>
              </a:rPr>
              <a:t>JPO: Journal of Prosthetics and Orthotics</a:t>
            </a:r>
            <a:r>
              <a:rPr lang="en-US" sz="1800" dirty="0">
                <a:effectLst/>
                <a:latin typeface="Calibri" panose="020F0502020204030204" pitchFamily="34" charset="0"/>
                <a:ea typeface="Calibri" panose="020F0502020204030204" pitchFamily="34" charset="0"/>
                <a:cs typeface="Calibri" panose="020F0502020204030204" pitchFamily="34" charset="0"/>
              </a:rPr>
              <a:t> 31, no. 3 (July 2019): 189–198. https://doi.org/10.1097/JPO.0000000000000260.</a:t>
            </a:r>
          </a:p>
          <a:p>
            <a:pPr marL="342900" indent="-342900">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Adamczyk, Peter Gabriel. "Semi-active prostheses for low-power gait adaptation." Powered Prostheses. Academic Press, 2020. 201-259.</a:t>
            </a:r>
          </a:p>
          <a:p>
            <a:pPr marL="342900" indent="-342900">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Glanzer, E. M. &amp; Adamczyk, P. G. Design and Validation of a Semi-Active Variable Stiffness Foot Prosthesis. IEEE Trans. Neural Syst.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Rehabil</a:t>
            </a:r>
            <a:r>
              <a:rPr lang="en-US" sz="1800" dirty="0">
                <a:effectLst/>
                <a:latin typeface="Calibri" panose="020F0502020204030204" pitchFamily="34" charset="0"/>
                <a:ea typeface="Calibri" panose="020F0502020204030204" pitchFamily="34" charset="0"/>
                <a:cs typeface="Times New Roman" panose="02020603050405020304" pitchFamily="18" charset="0"/>
              </a:rPr>
              <a:t>. Eng. 26, 2351–2359 (2018).</a:t>
            </a:r>
          </a:p>
          <a:p>
            <a:pPr marL="342900" indent="-342900">
              <a:buFont typeface="+mj-lt"/>
              <a:buAutoNum type="arabicPeriod"/>
            </a:pPr>
            <a:r>
              <a:rPr lang="en-US" sz="1800" dirty="0">
                <a:effectLst/>
                <a:latin typeface="Calibri" panose="020F0502020204030204" pitchFamily="34" charset="0"/>
                <a:ea typeface="Calibri" panose="020F0502020204030204" pitchFamily="34" charset="0"/>
                <a:cs typeface="Calibri" panose="020F0502020204030204" pitchFamily="34" charset="0"/>
              </a:rPr>
              <a:t>McGeehan, Michael A., et al. "A computational gait model with a below-knee amputation and a semi-active variable-stiffness foot prosthesis." Journal of Biomechanical Engineering 143.12 (2021): 124502.</a:t>
            </a:r>
          </a:p>
          <a:p>
            <a:pPr marL="342900" indent="-34290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Cartoon figure of person walking throughout the presentation: http://clipart-library.com/clipart/rcnr5LrLi.htm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B3773F67-6C11-4773-9CC6-A9C49907F64F}"/>
              </a:ext>
            </a:extLst>
          </p:cNvPr>
          <p:cNvSpPr>
            <a:spLocks noGrp="1"/>
          </p:cNvSpPr>
          <p:nvPr>
            <p:ph type="sldNum" sz="quarter" idx="12"/>
          </p:nvPr>
        </p:nvSpPr>
        <p:spPr/>
        <p:txBody>
          <a:bodyPr/>
          <a:lstStyle/>
          <a:p>
            <a:fld id="{BD657E71-A795-4BEB-ACEA-55B645E02BE9}" type="slidenum">
              <a:rPr lang="en-US" smtClean="0"/>
              <a:t>29</a:t>
            </a:fld>
            <a:endParaRPr lang="en-US"/>
          </a:p>
        </p:txBody>
      </p:sp>
    </p:spTree>
    <p:extLst>
      <p:ext uri="{BB962C8B-B14F-4D97-AF65-F5344CB8AC3E}">
        <p14:creationId xmlns:p14="http://schemas.microsoft.com/office/powerpoint/2010/main" val="54790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8" name="Straight Connector 17">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 name="Oval 23">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a:xfrm>
            <a:off x="752308" y="73004"/>
            <a:ext cx="3781677" cy="2066537"/>
          </a:xfrm>
          <a:noFill/>
        </p:spPr>
        <p:txBody>
          <a:bodyPr anchor="ctr">
            <a:normAutofit/>
          </a:bodyPr>
          <a:lstStyle/>
          <a:p>
            <a:r>
              <a:rPr lang="en-US" sz="5400" dirty="0">
                <a:latin typeface="+mn-lt"/>
              </a:rPr>
              <a:t>Presentation Overview</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a:xfrm>
            <a:off x="0" y="6309360"/>
            <a:ext cx="640080" cy="548640"/>
          </a:xfrm>
        </p:spPr>
        <p:txBody>
          <a:bodyPr>
            <a:normAutofit/>
          </a:bodyPr>
          <a:lstStyle/>
          <a:p>
            <a:pPr algn="ctr">
              <a:spcAft>
                <a:spcPts val="600"/>
              </a:spcAft>
            </a:pPr>
            <a:fld id="{BD657E71-A795-4BEB-ACEA-55B645E02BE9}" type="slidenum">
              <a:rPr lang="en-US">
                <a:solidFill>
                  <a:schemeClr val="tx1"/>
                </a:solidFill>
              </a:rPr>
              <a:pPr algn="ctr">
                <a:spcAft>
                  <a:spcPts val="600"/>
                </a:spcAft>
              </a:pPr>
              <a:t>3</a:t>
            </a:fld>
            <a:endParaRPr lang="en-US">
              <a:solidFill>
                <a:schemeClr val="tx1"/>
              </a:solidFill>
            </a:endParaRPr>
          </a:p>
        </p:txBody>
      </p:sp>
      <p:grpSp>
        <p:nvGrpSpPr>
          <p:cNvPr id="30" name="Group 29">
            <a:extLst>
              <a:ext uri="{FF2B5EF4-FFF2-40B4-BE49-F238E27FC236}">
                <a16:creationId xmlns:a16="http://schemas.microsoft.com/office/drawing/2014/main" id="{9E5D5FF5-50A8-4A48-AA3E-64753218AD1B}"/>
              </a:ext>
            </a:extLst>
          </p:cNvPr>
          <p:cNvGrpSpPr/>
          <p:nvPr/>
        </p:nvGrpSpPr>
        <p:grpSpPr>
          <a:xfrm>
            <a:off x="3958955" y="1616551"/>
            <a:ext cx="6683728" cy="370993"/>
            <a:chOff x="4882880" y="1616551"/>
            <a:chExt cx="6683728" cy="370993"/>
          </a:xfrm>
        </p:grpSpPr>
        <p:grpSp>
          <p:nvGrpSpPr>
            <p:cNvPr id="46" name="Group 45">
              <a:extLst>
                <a:ext uri="{FF2B5EF4-FFF2-40B4-BE49-F238E27FC236}">
                  <a16:creationId xmlns:a16="http://schemas.microsoft.com/office/drawing/2014/main" id="{2D7E2984-ACF1-4F33-BE67-63D62136759A}"/>
                </a:ext>
              </a:extLst>
            </p:cNvPr>
            <p:cNvGrpSpPr/>
            <p:nvPr/>
          </p:nvGrpSpPr>
          <p:grpSpPr>
            <a:xfrm>
              <a:off x="4882880" y="1616551"/>
              <a:ext cx="1543415" cy="359774"/>
              <a:chOff x="0" y="54209"/>
              <a:chExt cx="6253721" cy="359774"/>
            </a:xfrm>
          </p:grpSpPr>
          <p:sp>
            <p:nvSpPr>
              <p:cNvPr id="47" name="Rectangle: Rounded Corners 46">
                <a:extLst>
                  <a:ext uri="{FF2B5EF4-FFF2-40B4-BE49-F238E27FC236}">
                    <a16:creationId xmlns:a16="http://schemas.microsoft.com/office/drawing/2014/main" id="{AE9CDF6C-7F71-4FE6-9DCC-58FC06A67CAF}"/>
                  </a:ext>
                </a:extLst>
              </p:cNvPr>
              <p:cNvSpPr/>
              <p:nvPr/>
            </p:nvSpPr>
            <p:spPr>
              <a:xfrm>
                <a:off x="0" y="54209"/>
                <a:ext cx="6253721" cy="359774"/>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8" name="Rectangle: Rounded Corners 4">
                <a:extLst>
                  <a:ext uri="{FF2B5EF4-FFF2-40B4-BE49-F238E27FC236}">
                    <a16:creationId xmlns:a16="http://schemas.microsoft.com/office/drawing/2014/main" id="{DB72E765-FC78-49C4-A056-B1EE0A7244CD}"/>
                  </a:ext>
                </a:extLst>
              </p:cNvPr>
              <p:cNvSpPr txBox="1"/>
              <p:nvPr/>
            </p:nvSpPr>
            <p:spPr>
              <a:xfrm>
                <a:off x="17563" y="71772"/>
                <a:ext cx="6218595"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Background</a:t>
                </a:r>
              </a:p>
            </p:txBody>
          </p:sp>
        </p:grpSp>
        <p:grpSp>
          <p:nvGrpSpPr>
            <p:cNvPr id="49" name="Group 48">
              <a:extLst>
                <a:ext uri="{FF2B5EF4-FFF2-40B4-BE49-F238E27FC236}">
                  <a16:creationId xmlns:a16="http://schemas.microsoft.com/office/drawing/2014/main" id="{727CF2D4-122A-4971-9DA7-0EC9EE19934F}"/>
                </a:ext>
              </a:extLst>
            </p:cNvPr>
            <p:cNvGrpSpPr/>
            <p:nvPr/>
          </p:nvGrpSpPr>
          <p:grpSpPr>
            <a:xfrm>
              <a:off x="7246047" y="1627770"/>
              <a:ext cx="1345238" cy="359774"/>
              <a:chOff x="0" y="1438635"/>
              <a:chExt cx="6253721" cy="359774"/>
            </a:xfrm>
          </p:grpSpPr>
          <p:sp>
            <p:nvSpPr>
              <p:cNvPr id="50" name="Rectangle: Rounded Corners 49">
                <a:extLst>
                  <a:ext uri="{FF2B5EF4-FFF2-40B4-BE49-F238E27FC236}">
                    <a16:creationId xmlns:a16="http://schemas.microsoft.com/office/drawing/2014/main" id="{832E80D0-9629-4C9C-ACD5-AF89A2877E5A}"/>
                  </a:ext>
                </a:extLst>
              </p:cNvPr>
              <p:cNvSpPr/>
              <p:nvPr/>
            </p:nvSpPr>
            <p:spPr>
              <a:xfrm>
                <a:off x="0" y="1438635"/>
                <a:ext cx="6253721" cy="359774"/>
              </a:xfrm>
              <a:prstGeom prst="roundRect">
                <a:avLst/>
              </a:prstGeom>
            </p:spPr>
            <p:style>
              <a:lnRef idx="2">
                <a:schemeClr val="lt1">
                  <a:hueOff val="0"/>
                  <a:satOff val="0"/>
                  <a:lumOff val="0"/>
                  <a:alphaOff val="0"/>
                </a:schemeClr>
              </a:lnRef>
              <a:fillRef idx="1">
                <a:schemeClr val="accent5">
                  <a:hueOff val="-2252848"/>
                  <a:satOff val="-5806"/>
                  <a:lumOff val="-3922"/>
                  <a:alphaOff val="0"/>
                </a:schemeClr>
              </a:fillRef>
              <a:effectRef idx="0">
                <a:schemeClr val="accent5">
                  <a:hueOff val="-2252848"/>
                  <a:satOff val="-5806"/>
                  <a:lumOff val="-3922"/>
                  <a:alphaOff val="0"/>
                </a:schemeClr>
              </a:effectRef>
              <a:fontRef idx="minor">
                <a:schemeClr val="lt1"/>
              </a:fontRef>
            </p:style>
          </p:sp>
          <p:sp>
            <p:nvSpPr>
              <p:cNvPr id="51" name="Rectangle: Rounded Corners 4">
                <a:extLst>
                  <a:ext uri="{FF2B5EF4-FFF2-40B4-BE49-F238E27FC236}">
                    <a16:creationId xmlns:a16="http://schemas.microsoft.com/office/drawing/2014/main" id="{0567A5A6-A2ED-4DBC-892F-121BA2278211}"/>
                  </a:ext>
                </a:extLst>
              </p:cNvPr>
              <p:cNvSpPr txBox="1"/>
              <p:nvPr/>
            </p:nvSpPr>
            <p:spPr>
              <a:xfrm>
                <a:off x="17563" y="1456198"/>
                <a:ext cx="6218595"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Past Work</a:t>
                </a:r>
              </a:p>
            </p:txBody>
          </p:sp>
        </p:grpSp>
        <p:grpSp>
          <p:nvGrpSpPr>
            <p:cNvPr id="52" name="Group 51">
              <a:extLst>
                <a:ext uri="{FF2B5EF4-FFF2-40B4-BE49-F238E27FC236}">
                  <a16:creationId xmlns:a16="http://schemas.microsoft.com/office/drawing/2014/main" id="{2846860C-9C21-4382-BFD1-FD1D088A3515}"/>
                </a:ext>
              </a:extLst>
            </p:cNvPr>
            <p:cNvGrpSpPr/>
            <p:nvPr/>
          </p:nvGrpSpPr>
          <p:grpSpPr>
            <a:xfrm>
              <a:off x="9303521" y="1627770"/>
              <a:ext cx="2263087" cy="359774"/>
              <a:chOff x="0" y="2823060"/>
              <a:chExt cx="6253721" cy="359774"/>
            </a:xfrm>
          </p:grpSpPr>
          <p:sp>
            <p:nvSpPr>
              <p:cNvPr id="53" name="Rectangle: Rounded Corners 52">
                <a:extLst>
                  <a:ext uri="{FF2B5EF4-FFF2-40B4-BE49-F238E27FC236}">
                    <a16:creationId xmlns:a16="http://schemas.microsoft.com/office/drawing/2014/main" id="{33362A0A-60CF-4135-AA3C-E4C12FE28489}"/>
                  </a:ext>
                </a:extLst>
              </p:cNvPr>
              <p:cNvSpPr/>
              <p:nvPr/>
            </p:nvSpPr>
            <p:spPr>
              <a:xfrm>
                <a:off x="0" y="2823060"/>
                <a:ext cx="6253721" cy="359774"/>
              </a:xfrm>
              <a:prstGeom prst="roundRect">
                <a:avLst/>
              </a:prstGeom>
            </p:spPr>
            <p:style>
              <a:lnRef idx="2">
                <a:schemeClr val="lt1">
                  <a:hueOff val="0"/>
                  <a:satOff val="0"/>
                  <a:lumOff val="0"/>
                  <a:alphaOff val="0"/>
                </a:schemeClr>
              </a:lnRef>
              <a:fillRef idx="1">
                <a:schemeClr val="accent5">
                  <a:hueOff val="-4505695"/>
                  <a:satOff val="-11613"/>
                  <a:lumOff val="-7843"/>
                  <a:alphaOff val="0"/>
                </a:schemeClr>
              </a:fillRef>
              <a:effectRef idx="0">
                <a:schemeClr val="accent5">
                  <a:hueOff val="-4505695"/>
                  <a:satOff val="-11613"/>
                  <a:lumOff val="-7843"/>
                  <a:alphaOff val="0"/>
                </a:schemeClr>
              </a:effectRef>
              <a:fontRef idx="minor">
                <a:schemeClr val="lt1"/>
              </a:fontRef>
            </p:style>
          </p:sp>
          <p:sp>
            <p:nvSpPr>
              <p:cNvPr id="54" name="Rectangle: Rounded Corners 4">
                <a:extLst>
                  <a:ext uri="{FF2B5EF4-FFF2-40B4-BE49-F238E27FC236}">
                    <a16:creationId xmlns:a16="http://schemas.microsoft.com/office/drawing/2014/main" id="{48518B42-6977-46BC-ACB7-EE21431CF9C2}"/>
                  </a:ext>
                </a:extLst>
              </p:cNvPr>
              <p:cNvSpPr txBox="1"/>
              <p:nvPr/>
            </p:nvSpPr>
            <p:spPr>
              <a:xfrm>
                <a:off x="17564" y="2840623"/>
                <a:ext cx="6218596"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Current and Future Work</a:t>
                </a:r>
              </a:p>
            </p:txBody>
          </p:sp>
        </p:grpSp>
        <p:sp>
          <p:nvSpPr>
            <p:cNvPr id="22" name="Arrow: Right 21">
              <a:extLst>
                <a:ext uri="{FF2B5EF4-FFF2-40B4-BE49-F238E27FC236}">
                  <a16:creationId xmlns:a16="http://schemas.microsoft.com/office/drawing/2014/main" id="{9F371F24-9C8A-4232-A1D8-76E9C7D0173A}"/>
                </a:ext>
              </a:extLst>
            </p:cNvPr>
            <p:cNvSpPr/>
            <p:nvPr/>
          </p:nvSpPr>
          <p:spPr>
            <a:xfrm>
              <a:off x="6562832" y="1713367"/>
              <a:ext cx="514322" cy="179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2ED94FF9-0FF0-4CCD-A0CD-8E924768D947}"/>
                </a:ext>
              </a:extLst>
            </p:cNvPr>
            <p:cNvSpPr/>
            <p:nvPr/>
          </p:nvSpPr>
          <p:spPr>
            <a:xfrm>
              <a:off x="8684950" y="1713367"/>
              <a:ext cx="514322" cy="179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7B968B07-9061-4417-97E5-BA3045392875}"/>
              </a:ext>
            </a:extLst>
          </p:cNvPr>
          <p:cNvGrpSpPr/>
          <p:nvPr/>
        </p:nvGrpSpPr>
        <p:grpSpPr>
          <a:xfrm>
            <a:off x="2828921" y="5136674"/>
            <a:ext cx="2864144" cy="1462004"/>
            <a:chOff x="-583393" y="413984"/>
            <a:chExt cx="7627074" cy="1024650"/>
          </a:xfrm>
        </p:grpSpPr>
        <p:sp>
          <p:nvSpPr>
            <p:cNvPr id="57" name="Rectangle 56">
              <a:extLst>
                <a:ext uri="{FF2B5EF4-FFF2-40B4-BE49-F238E27FC236}">
                  <a16:creationId xmlns:a16="http://schemas.microsoft.com/office/drawing/2014/main" id="{FF739413-84B1-4E09-96DD-18B0815BD9D8}"/>
                </a:ext>
              </a:extLst>
            </p:cNvPr>
            <p:cNvSpPr/>
            <p:nvPr/>
          </p:nvSpPr>
          <p:spPr>
            <a:xfrm>
              <a:off x="0" y="413984"/>
              <a:ext cx="6253721" cy="102465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8" name="TextBox 57">
              <a:extLst>
                <a:ext uri="{FF2B5EF4-FFF2-40B4-BE49-F238E27FC236}">
                  <a16:creationId xmlns:a16="http://schemas.microsoft.com/office/drawing/2014/main" id="{FEA7C2C3-23FE-4AC2-BCEE-B74E5784BEBE}"/>
                </a:ext>
              </a:extLst>
            </p:cNvPr>
            <p:cNvSpPr txBox="1"/>
            <p:nvPr/>
          </p:nvSpPr>
          <p:spPr>
            <a:xfrm>
              <a:off x="-583393" y="413984"/>
              <a:ext cx="7627074" cy="761983"/>
            </a:xfrm>
            <a:prstGeom prst="rect">
              <a:avLst/>
            </a:prstGeom>
            <a:ln w="19050">
              <a:solidFill>
                <a:schemeClr val="bg2"/>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8556" tIns="19050" rIns="106680" bIns="19050" numCol="1" spcCol="1270" anchor="ctr" anchorCtr="0">
              <a:noAutofit/>
            </a:bodyPr>
            <a:lstStyle/>
            <a:p>
              <a:pPr marL="114300" lvl="1" indent="-114300" algn="l" defTabSz="533400">
                <a:lnSpc>
                  <a:spcPct val="90000"/>
                </a:lnSpc>
                <a:spcBef>
                  <a:spcPct val="0"/>
                </a:spcBef>
                <a:spcAft>
                  <a:spcPct val="20000"/>
                </a:spcAft>
                <a:buChar char="•"/>
              </a:pPr>
              <a:r>
                <a:rPr lang="en-US" sz="1200" kern="1200" dirty="0"/>
                <a:t>Introduction</a:t>
              </a:r>
            </a:p>
            <a:p>
              <a:pPr marL="114300" lvl="1" indent="-114300" algn="l" defTabSz="533400">
                <a:lnSpc>
                  <a:spcPct val="90000"/>
                </a:lnSpc>
                <a:spcBef>
                  <a:spcPct val="0"/>
                </a:spcBef>
                <a:spcAft>
                  <a:spcPct val="20000"/>
                </a:spcAft>
                <a:buChar char="•"/>
              </a:pPr>
              <a:r>
                <a:rPr lang="en-US" sz="1200" kern="1200" dirty="0"/>
                <a:t>Main Principles of Prosthetic Design</a:t>
              </a:r>
            </a:p>
            <a:p>
              <a:pPr marL="114300" lvl="1" indent="-114300" algn="l" defTabSz="533400">
                <a:lnSpc>
                  <a:spcPct val="90000"/>
                </a:lnSpc>
                <a:spcBef>
                  <a:spcPct val="0"/>
                </a:spcBef>
                <a:spcAft>
                  <a:spcPct val="20000"/>
                </a:spcAft>
                <a:buChar char="•"/>
              </a:pPr>
              <a:r>
                <a:rPr lang="en-US" sz="1200" kern="1200" dirty="0"/>
                <a:t>Prosthetic Walking Mechanics</a:t>
              </a:r>
            </a:p>
            <a:p>
              <a:pPr marL="114300" lvl="1" indent="-114300" algn="l" defTabSz="533400">
                <a:lnSpc>
                  <a:spcPct val="90000"/>
                </a:lnSpc>
                <a:spcBef>
                  <a:spcPct val="0"/>
                </a:spcBef>
                <a:spcAft>
                  <a:spcPct val="20000"/>
                </a:spcAft>
                <a:buChar char="•"/>
              </a:pPr>
              <a:r>
                <a:rPr lang="en-US" sz="1200" kern="1200" dirty="0"/>
                <a:t>Lower limb sensor feedback</a:t>
              </a:r>
            </a:p>
          </p:txBody>
        </p:sp>
      </p:grpSp>
      <p:pic>
        <p:nvPicPr>
          <p:cNvPr id="59" name="Picture 58" descr="A picture containing diagram&#10;&#10;Description automatically generated">
            <a:extLst>
              <a:ext uri="{FF2B5EF4-FFF2-40B4-BE49-F238E27FC236}">
                <a16:creationId xmlns:a16="http://schemas.microsoft.com/office/drawing/2014/main" id="{DF690FB3-B232-495E-BA21-104C4F076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904" y="2056485"/>
            <a:ext cx="2244509" cy="3000269"/>
          </a:xfrm>
          <a:prstGeom prst="rect">
            <a:avLst/>
          </a:prstGeom>
        </p:spPr>
      </p:pic>
    </p:spTree>
    <p:extLst>
      <p:ext uri="{BB962C8B-B14F-4D97-AF65-F5344CB8AC3E}">
        <p14:creationId xmlns:p14="http://schemas.microsoft.com/office/powerpoint/2010/main" val="231350617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4722-94B6-4510-839E-4FBB2CBE4219}"/>
              </a:ext>
            </a:extLst>
          </p:cNvPr>
          <p:cNvSpPr>
            <a:spLocks noGrp="1"/>
          </p:cNvSpPr>
          <p:nvPr>
            <p:ph type="title"/>
          </p:nvPr>
        </p:nvSpPr>
        <p:spPr/>
        <p:txBody>
          <a:bodyPr/>
          <a:lstStyle/>
          <a:p>
            <a:r>
              <a:rPr lang="en-US" dirty="0"/>
              <a:t>Extra material</a:t>
            </a:r>
          </a:p>
        </p:txBody>
      </p:sp>
      <p:pic>
        <p:nvPicPr>
          <p:cNvPr id="6" name="Content Placeholder 5">
            <a:extLst>
              <a:ext uri="{FF2B5EF4-FFF2-40B4-BE49-F238E27FC236}">
                <a16:creationId xmlns:a16="http://schemas.microsoft.com/office/drawing/2014/main" id="{CA605190-51CD-43BA-ACDC-38850E71A26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595937" y="3525044"/>
            <a:ext cx="1000125" cy="952500"/>
          </a:xfrm>
        </p:spPr>
      </p:pic>
      <p:sp>
        <p:nvSpPr>
          <p:cNvPr id="4" name="Slide Number Placeholder 3">
            <a:extLst>
              <a:ext uri="{FF2B5EF4-FFF2-40B4-BE49-F238E27FC236}">
                <a16:creationId xmlns:a16="http://schemas.microsoft.com/office/drawing/2014/main" id="{812D1AF5-ACC2-4EDF-9D90-09BB4268E981}"/>
              </a:ext>
            </a:extLst>
          </p:cNvPr>
          <p:cNvSpPr>
            <a:spLocks noGrp="1"/>
          </p:cNvSpPr>
          <p:nvPr>
            <p:ph type="sldNum" sz="quarter" idx="12"/>
          </p:nvPr>
        </p:nvSpPr>
        <p:spPr/>
        <p:txBody>
          <a:bodyPr/>
          <a:lstStyle/>
          <a:p>
            <a:fld id="{BD657E71-A795-4BEB-ACEA-55B645E02BE9}" type="slidenum">
              <a:rPr lang="en-US" smtClean="0"/>
              <a:t>30</a:t>
            </a:fld>
            <a:endParaRPr lang="en-US"/>
          </a:p>
        </p:txBody>
      </p:sp>
      <p:grpSp>
        <p:nvGrpSpPr>
          <p:cNvPr id="7" name="Group 6">
            <a:extLst>
              <a:ext uri="{FF2B5EF4-FFF2-40B4-BE49-F238E27FC236}">
                <a16:creationId xmlns:a16="http://schemas.microsoft.com/office/drawing/2014/main" id="{B93EB7A8-C167-49D5-836F-B9BF3FC231E7}"/>
              </a:ext>
            </a:extLst>
          </p:cNvPr>
          <p:cNvGrpSpPr/>
          <p:nvPr/>
        </p:nvGrpSpPr>
        <p:grpSpPr>
          <a:xfrm>
            <a:off x="763604" y="2200752"/>
            <a:ext cx="394880" cy="407113"/>
            <a:chOff x="609600" y="1197226"/>
            <a:chExt cx="394880" cy="407113"/>
          </a:xfrm>
        </p:grpSpPr>
        <p:cxnSp>
          <p:nvCxnSpPr>
            <p:cNvPr id="8" name="Straight Connector 7">
              <a:extLst>
                <a:ext uri="{FF2B5EF4-FFF2-40B4-BE49-F238E27FC236}">
                  <a16:creationId xmlns:a16="http://schemas.microsoft.com/office/drawing/2014/main" id="{9A74B8E1-F686-49BA-81B0-DB31F2005B54}"/>
                </a:ext>
              </a:extLst>
            </p:cNvPr>
            <p:cNvCxnSpPr/>
            <p:nvPr/>
          </p:nvCxnSpPr>
          <p:spPr>
            <a:xfrm>
              <a:off x="609600" y="1197226"/>
              <a:ext cx="0" cy="4071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AA7F59B-B197-4BC3-8A3F-3BBAF077ED34}"/>
                </a:ext>
              </a:extLst>
            </p:cNvPr>
            <p:cNvCxnSpPr>
              <a:cxnSpLocks/>
            </p:cNvCxnSpPr>
            <p:nvPr/>
          </p:nvCxnSpPr>
          <p:spPr>
            <a:xfrm rot="5400000" flipV="1">
              <a:off x="807040" y="1406899"/>
              <a:ext cx="0" cy="394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6C81D33-B3D8-43CE-9CCB-76C3C54D4A31}"/>
                </a:ext>
              </a:extLst>
            </p:cNvPr>
            <p:cNvSpPr/>
            <p:nvPr/>
          </p:nvSpPr>
          <p:spPr>
            <a:xfrm>
              <a:off x="616755" y="1520890"/>
              <a:ext cx="70837" cy="823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9503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Content Placeholder 5">
            <a:extLst>
              <a:ext uri="{FF2B5EF4-FFF2-40B4-BE49-F238E27FC236}">
                <a16:creationId xmlns:a16="http://schemas.microsoft.com/office/drawing/2014/main" id="{E92FC277-07D6-4A2A-BE9B-A5F9A09035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79681">
            <a:off x="5053985" y="1744830"/>
            <a:ext cx="1649542" cy="1570992"/>
          </a:xfrm>
          <a:prstGeom prst="rect">
            <a:avLst/>
          </a:prstGeom>
        </p:spPr>
      </p:pic>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p:txBody>
          <a:bodyPr/>
          <a:lstStyle/>
          <a:p>
            <a:fld id="{BD657E71-A795-4BEB-ACEA-55B645E02BE9}" type="slidenum">
              <a:rPr lang="en-US" smtClean="0"/>
              <a:t>31</a:t>
            </a:fld>
            <a:endParaRPr lang="en-US"/>
          </a:p>
        </p:txBody>
      </p:sp>
      <p:grpSp>
        <p:nvGrpSpPr>
          <p:cNvPr id="50" name="Group 49">
            <a:extLst>
              <a:ext uri="{FF2B5EF4-FFF2-40B4-BE49-F238E27FC236}">
                <a16:creationId xmlns:a16="http://schemas.microsoft.com/office/drawing/2014/main" id="{ABF40889-57EA-48B3-B0F4-60E1D596DFDE}"/>
              </a:ext>
            </a:extLst>
          </p:cNvPr>
          <p:cNvGrpSpPr/>
          <p:nvPr/>
        </p:nvGrpSpPr>
        <p:grpSpPr>
          <a:xfrm>
            <a:off x="4185343" y="1408809"/>
            <a:ext cx="3224023" cy="2851135"/>
            <a:chOff x="4467225" y="2777254"/>
            <a:chExt cx="3224023" cy="2851135"/>
          </a:xfrm>
        </p:grpSpPr>
        <p:sp>
          <p:nvSpPr>
            <p:cNvPr id="9" name="Content Placeholder 2">
              <a:extLst>
                <a:ext uri="{FF2B5EF4-FFF2-40B4-BE49-F238E27FC236}">
                  <a16:creationId xmlns:a16="http://schemas.microsoft.com/office/drawing/2014/main" id="{A151E098-5207-416B-8147-AF7559A9B8E5}"/>
                </a:ext>
              </a:extLst>
            </p:cNvPr>
            <p:cNvSpPr txBox="1">
              <a:spLocks/>
            </p:cNvSpPr>
            <p:nvPr/>
          </p:nvSpPr>
          <p:spPr>
            <a:xfrm>
              <a:off x="4467225" y="5001944"/>
              <a:ext cx="2787234" cy="62644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Same difference between foot and ground angles during stance</a:t>
              </a:r>
            </a:p>
          </p:txBody>
        </p:sp>
        <p:grpSp>
          <p:nvGrpSpPr>
            <p:cNvPr id="14" name="Group 13">
              <a:extLst>
                <a:ext uri="{FF2B5EF4-FFF2-40B4-BE49-F238E27FC236}">
                  <a16:creationId xmlns:a16="http://schemas.microsoft.com/office/drawing/2014/main" id="{E4582AC3-D5EF-495C-8B61-07441D63257E}"/>
                </a:ext>
              </a:extLst>
            </p:cNvPr>
            <p:cNvGrpSpPr/>
            <p:nvPr/>
          </p:nvGrpSpPr>
          <p:grpSpPr>
            <a:xfrm>
              <a:off x="6553145" y="2777254"/>
              <a:ext cx="1138103" cy="1467821"/>
              <a:chOff x="2258093" y="3309873"/>
              <a:chExt cx="1138103" cy="1467821"/>
            </a:xfrm>
          </p:grpSpPr>
          <p:sp>
            <p:nvSpPr>
              <p:cNvPr id="21" name="Content Placeholder 2">
                <a:extLst>
                  <a:ext uri="{FF2B5EF4-FFF2-40B4-BE49-F238E27FC236}">
                    <a16:creationId xmlns:a16="http://schemas.microsoft.com/office/drawing/2014/main" id="{C95E00BC-6F22-4EAC-87EC-664766C99AEA}"/>
                  </a:ext>
                </a:extLst>
              </p:cNvPr>
              <p:cNvSpPr txBox="1">
                <a:spLocks/>
              </p:cNvSpPr>
              <p:nvPr/>
            </p:nvSpPr>
            <p:spPr>
              <a:xfrm>
                <a:off x="2258093" y="3309873"/>
                <a:ext cx="1138103" cy="561873"/>
              </a:xfrm>
              <a:prstGeom prst="rect">
                <a:avLst/>
              </a:prstGeom>
              <a:ln>
                <a:solidFill>
                  <a:schemeClr val="tx1"/>
                </a:solidFill>
              </a:ln>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Foot angle from the floor</a:t>
                </a:r>
              </a:p>
            </p:txBody>
          </p:sp>
          <p:cxnSp>
            <p:nvCxnSpPr>
              <p:cNvPr id="22" name="Connector: Curved 21">
                <a:extLst>
                  <a:ext uri="{FF2B5EF4-FFF2-40B4-BE49-F238E27FC236}">
                    <a16:creationId xmlns:a16="http://schemas.microsoft.com/office/drawing/2014/main" id="{AA9A8CCA-EE50-475D-8566-A97E6E1334EF}"/>
                  </a:ext>
                </a:extLst>
              </p:cNvPr>
              <p:cNvCxnSpPr>
                <a:cxnSpLocks/>
              </p:cNvCxnSpPr>
              <p:nvPr/>
            </p:nvCxnSpPr>
            <p:spPr>
              <a:xfrm rot="5400000">
                <a:off x="2808683" y="4190181"/>
                <a:ext cx="905946" cy="26908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6320AD64-CFE7-4B8C-B205-840DBF8AB925}"/>
              </a:ext>
            </a:extLst>
          </p:cNvPr>
          <p:cNvGrpSpPr/>
          <p:nvPr/>
        </p:nvGrpSpPr>
        <p:grpSpPr>
          <a:xfrm>
            <a:off x="117296" y="1960505"/>
            <a:ext cx="3264520" cy="2174712"/>
            <a:chOff x="300414" y="3342351"/>
            <a:chExt cx="3264520" cy="2174712"/>
          </a:xfrm>
        </p:grpSpPr>
        <p:grpSp>
          <p:nvGrpSpPr>
            <p:cNvPr id="30" name="Group 29">
              <a:extLst>
                <a:ext uri="{FF2B5EF4-FFF2-40B4-BE49-F238E27FC236}">
                  <a16:creationId xmlns:a16="http://schemas.microsoft.com/office/drawing/2014/main" id="{62981AF3-5F29-4F42-8599-DB9A71BD4037}"/>
                </a:ext>
              </a:extLst>
            </p:cNvPr>
            <p:cNvGrpSpPr/>
            <p:nvPr/>
          </p:nvGrpSpPr>
          <p:grpSpPr>
            <a:xfrm>
              <a:off x="2506218" y="3342351"/>
              <a:ext cx="968219" cy="1092489"/>
              <a:chOff x="2506218" y="3342351"/>
              <a:chExt cx="968219" cy="1092489"/>
            </a:xfrm>
          </p:grpSpPr>
          <p:cxnSp>
            <p:nvCxnSpPr>
              <p:cNvPr id="31" name="Straight Arrow Connector 30">
                <a:extLst>
                  <a:ext uri="{FF2B5EF4-FFF2-40B4-BE49-F238E27FC236}">
                    <a16:creationId xmlns:a16="http://schemas.microsoft.com/office/drawing/2014/main" id="{7DBD5462-6F7C-403E-898D-D70696100C92}"/>
                  </a:ext>
                </a:extLst>
              </p:cNvPr>
              <p:cNvCxnSpPr>
                <a:cxnSpLocks/>
              </p:cNvCxnSpPr>
              <p:nvPr/>
            </p:nvCxnSpPr>
            <p:spPr>
              <a:xfrm>
                <a:off x="2506218" y="4066469"/>
                <a:ext cx="0" cy="368371"/>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DA34196-B806-4D88-9CE7-94CB8BA2A108}"/>
                  </a:ext>
                </a:extLst>
              </p:cNvPr>
              <p:cNvGrpSpPr/>
              <p:nvPr/>
            </p:nvGrpSpPr>
            <p:grpSpPr>
              <a:xfrm>
                <a:off x="2558601" y="3342351"/>
                <a:ext cx="915836" cy="857212"/>
                <a:chOff x="2558601" y="3342351"/>
                <a:chExt cx="915836" cy="857212"/>
              </a:xfrm>
            </p:grpSpPr>
            <p:sp>
              <p:nvSpPr>
                <p:cNvPr id="33" name="Content Placeholder 2">
                  <a:extLst>
                    <a:ext uri="{FF2B5EF4-FFF2-40B4-BE49-F238E27FC236}">
                      <a16:creationId xmlns:a16="http://schemas.microsoft.com/office/drawing/2014/main" id="{24CFD461-7B53-4ED0-88FD-DA47CC716D5E}"/>
                    </a:ext>
                  </a:extLst>
                </p:cNvPr>
                <p:cNvSpPr txBox="1">
                  <a:spLocks/>
                </p:cNvSpPr>
                <p:nvPr/>
              </p:nvSpPr>
              <p:spPr>
                <a:xfrm>
                  <a:off x="2752025" y="3342351"/>
                  <a:ext cx="722412" cy="463408"/>
                </a:xfrm>
                <a:prstGeom prst="rect">
                  <a:avLst/>
                </a:prstGeom>
                <a:ln>
                  <a:solidFill>
                    <a:schemeClr val="tx1"/>
                  </a:solidFill>
                </a:ln>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Toe-lift</a:t>
                  </a:r>
                  <a:endParaRPr lang="en-US" sz="1100" dirty="0"/>
                </a:p>
              </p:txBody>
            </p:sp>
            <p:cxnSp>
              <p:nvCxnSpPr>
                <p:cNvPr id="34" name="Connector: Curved 33">
                  <a:extLst>
                    <a:ext uri="{FF2B5EF4-FFF2-40B4-BE49-F238E27FC236}">
                      <a16:creationId xmlns:a16="http://schemas.microsoft.com/office/drawing/2014/main" id="{003682D2-6DDD-4464-8D5D-D47E0F041330}"/>
                    </a:ext>
                  </a:extLst>
                </p:cNvPr>
                <p:cNvCxnSpPr>
                  <a:cxnSpLocks/>
                  <a:stCxn id="33" idx="2"/>
                </p:cNvCxnSpPr>
                <p:nvPr/>
              </p:nvCxnSpPr>
              <p:spPr>
                <a:xfrm rot="5400000">
                  <a:off x="2639014" y="3725346"/>
                  <a:ext cx="393804" cy="5546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37A6DD19-DF1D-4BD1-AD94-38F360F316B7}"/>
                </a:ext>
              </a:extLst>
            </p:cNvPr>
            <p:cNvGrpSpPr/>
            <p:nvPr/>
          </p:nvGrpSpPr>
          <p:grpSpPr>
            <a:xfrm>
              <a:off x="300414" y="4439783"/>
              <a:ext cx="3264520" cy="1077280"/>
              <a:chOff x="300414" y="4439783"/>
              <a:chExt cx="3264520" cy="1077280"/>
            </a:xfrm>
          </p:grpSpPr>
          <p:sp>
            <p:nvSpPr>
              <p:cNvPr id="8" name="Content Placeholder 2">
                <a:extLst>
                  <a:ext uri="{FF2B5EF4-FFF2-40B4-BE49-F238E27FC236}">
                    <a16:creationId xmlns:a16="http://schemas.microsoft.com/office/drawing/2014/main" id="{445C593E-77F7-48D8-A2A9-DFC7B1F718CA}"/>
                  </a:ext>
                </a:extLst>
              </p:cNvPr>
              <p:cNvSpPr txBox="1">
                <a:spLocks/>
              </p:cNvSpPr>
              <p:nvPr/>
            </p:nvSpPr>
            <p:spPr>
              <a:xfrm>
                <a:off x="902924" y="5009063"/>
                <a:ext cx="2305050" cy="50800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Same Toe-lift and ankle angles during swing</a:t>
                </a:r>
              </a:p>
            </p:txBody>
          </p:sp>
          <p:pic>
            <p:nvPicPr>
              <p:cNvPr id="41" name="Graphic 40">
                <a:extLst>
                  <a:ext uri="{FF2B5EF4-FFF2-40B4-BE49-F238E27FC236}">
                    <a16:creationId xmlns:a16="http://schemas.microsoft.com/office/drawing/2014/main" id="{06BFFD9A-F589-419B-8E51-6621B1ABA9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414" y="4439783"/>
                <a:ext cx="3264520" cy="368370"/>
              </a:xfrm>
              <a:prstGeom prst="rect">
                <a:avLst/>
              </a:prstGeom>
            </p:spPr>
          </p:pic>
        </p:grpSp>
      </p:grpSp>
      <p:grpSp>
        <p:nvGrpSpPr>
          <p:cNvPr id="62" name="Group 61">
            <a:extLst>
              <a:ext uri="{FF2B5EF4-FFF2-40B4-BE49-F238E27FC236}">
                <a16:creationId xmlns:a16="http://schemas.microsoft.com/office/drawing/2014/main" id="{973AE638-0953-47ED-904B-EB74B8FADD70}"/>
              </a:ext>
            </a:extLst>
          </p:cNvPr>
          <p:cNvGrpSpPr/>
          <p:nvPr/>
        </p:nvGrpSpPr>
        <p:grpSpPr>
          <a:xfrm>
            <a:off x="117296" y="4615603"/>
            <a:ext cx="3264520" cy="2230610"/>
            <a:chOff x="300414" y="2577543"/>
            <a:chExt cx="3264520" cy="2230610"/>
          </a:xfrm>
        </p:grpSpPr>
        <p:pic>
          <p:nvPicPr>
            <p:cNvPr id="64" name="Graphic 63">
              <a:extLst>
                <a:ext uri="{FF2B5EF4-FFF2-40B4-BE49-F238E27FC236}">
                  <a16:creationId xmlns:a16="http://schemas.microsoft.com/office/drawing/2014/main" id="{36F681FF-C3E6-4F6D-BA8E-A342D52AB6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622576">
              <a:off x="959614" y="2577543"/>
              <a:ext cx="1325399" cy="1710690"/>
            </a:xfrm>
            <a:prstGeom prst="rect">
              <a:avLst/>
            </a:prstGeom>
          </p:spPr>
        </p:pic>
        <p:pic>
          <p:nvPicPr>
            <p:cNvPr id="65" name="Graphic 64">
              <a:extLst>
                <a:ext uri="{FF2B5EF4-FFF2-40B4-BE49-F238E27FC236}">
                  <a16:creationId xmlns:a16="http://schemas.microsoft.com/office/drawing/2014/main" id="{1625FEB2-E822-46AE-88FD-018722418E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414" y="4439783"/>
              <a:ext cx="3264520" cy="368370"/>
            </a:xfrm>
            <a:prstGeom prst="rect">
              <a:avLst/>
            </a:prstGeom>
          </p:spPr>
        </p:pic>
      </p:grpSp>
      <p:grpSp>
        <p:nvGrpSpPr>
          <p:cNvPr id="87" name="Group 86">
            <a:extLst>
              <a:ext uri="{FF2B5EF4-FFF2-40B4-BE49-F238E27FC236}">
                <a16:creationId xmlns:a16="http://schemas.microsoft.com/office/drawing/2014/main" id="{893312C6-C3B7-492B-81CC-45B8A51BBADC}"/>
              </a:ext>
            </a:extLst>
          </p:cNvPr>
          <p:cNvGrpSpPr/>
          <p:nvPr/>
        </p:nvGrpSpPr>
        <p:grpSpPr>
          <a:xfrm>
            <a:off x="7858037" y="4895050"/>
            <a:ext cx="4322068" cy="1961735"/>
            <a:chOff x="7858037" y="4812247"/>
            <a:chExt cx="4322068" cy="1961735"/>
          </a:xfrm>
        </p:grpSpPr>
        <p:grpSp>
          <p:nvGrpSpPr>
            <p:cNvPr id="70" name="Group 69">
              <a:extLst>
                <a:ext uri="{FF2B5EF4-FFF2-40B4-BE49-F238E27FC236}">
                  <a16:creationId xmlns:a16="http://schemas.microsoft.com/office/drawing/2014/main" id="{CBB7820A-6C94-456A-824D-353FD8F03B8A}"/>
                </a:ext>
              </a:extLst>
            </p:cNvPr>
            <p:cNvGrpSpPr/>
            <p:nvPr/>
          </p:nvGrpSpPr>
          <p:grpSpPr>
            <a:xfrm>
              <a:off x="7858037" y="5004761"/>
              <a:ext cx="4322068" cy="1769221"/>
              <a:chOff x="7918067" y="3057497"/>
              <a:chExt cx="4322068" cy="1769221"/>
            </a:xfrm>
          </p:grpSpPr>
          <p:pic>
            <p:nvPicPr>
              <p:cNvPr id="71" name="Graphic 70">
                <a:extLst>
                  <a:ext uri="{FF2B5EF4-FFF2-40B4-BE49-F238E27FC236}">
                    <a16:creationId xmlns:a16="http://schemas.microsoft.com/office/drawing/2014/main" id="{4188E8C4-036C-4820-9276-ABE90EEBD5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69813">
                <a:off x="9334780" y="3057497"/>
                <a:ext cx="1258739" cy="1657074"/>
              </a:xfrm>
              <a:prstGeom prst="rect">
                <a:avLst/>
              </a:prstGeom>
            </p:spPr>
          </p:pic>
          <p:pic>
            <p:nvPicPr>
              <p:cNvPr id="74" name="Graphic 73">
                <a:extLst>
                  <a:ext uri="{FF2B5EF4-FFF2-40B4-BE49-F238E27FC236}">
                    <a16:creationId xmlns:a16="http://schemas.microsoft.com/office/drawing/2014/main" id="{BF25E240-AF7D-4F37-956D-5CC8C28FC9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18067" y="4401318"/>
                <a:ext cx="4322068" cy="425400"/>
              </a:xfrm>
              <a:prstGeom prst="rect">
                <a:avLst/>
              </a:prstGeom>
            </p:spPr>
          </p:pic>
        </p:grpSp>
        <p:sp>
          <p:nvSpPr>
            <p:cNvPr id="26" name="Arrow: Curved Right 25">
              <a:extLst>
                <a:ext uri="{FF2B5EF4-FFF2-40B4-BE49-F238E27FC236}">
                  <a16:creationId xmlns:a16="http://schemas.microsoft.com/office/drawing/2014/main" id="{FB4B6B7A-9599-4A01-8593-301DFA965005}"/>
                </a:ext>
              </a:extLst>
            </p:cNvPr>
            <p:cNvSpPr/>
            <p:nvPr/>
          </p:nvSpPr>
          <p:spPr>
            <a:xfrm rot="7590235" flipH="1">
              <a:off x="9819705" y="4787203"/>
              <a:ext cx="490559" cy="540648"/>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88" name="Group 87">
            <a:extLst>
              <a:ext uri="{FF2B5EF4-FFF2-40B4-BE49-F238E27FC236}">
                <a16:creationId xmlns:a16="http://schemas.microsoft.com/office/drawing/2014/main" id="{2A7B7579-82E3-4F44-8DC5-B20C09A53EBC}"/>
              </a:ext>
            </a:extLst>
          </p:cNvPr>
          <p:cNvGrpSpPr/>
          <p:nvPr/>
        </p:nvGrpSpPr>
        <p:grpSpPr>
          <a:xfrm>
            <a:off x="7829609" y="1069032"/>
            <a:ext cx="4322068" cy="3257803"/>
            <a:chOff x="7724105" y="601126"/>
            <a:chExt cx="4322068" cy="3257803"/>
          </a:xfrm>
        </p:grpSpPr>
        <p:grpSp>
          <p:nvGrpSpPr>
            <p:cNvPr id="53" name="Group 52">
              <a:extLst>
                <a:ext uri="{FF2B5EF4-FFF2-40B4-BE49-F238E27FC236}">
                  <a16:creationId xmlns:a16="http://schemas.microsoft.com/office/drawing/2014/main" id="{06C4417F-332B-4421-934C-A97B3BD18E3F}"/>
                </a:ext>
              </a:extLst>
            </p:cNvPr>
            <p:cNvGrpSpPr/>
            <p:nvPr/>
          </p:nvGrpSpPr>
          <p:grpSpPr>
            <a:xfrm>
              <a:off x="7724105" y="850428"/>
              <a:ext cx="4322068" cy="3008501"/>
              <a:chOff x="7918067" y="2713155"/>
              <a:chExt cx="4322068" cy="3008501"/>
            </a:xfrm>
          </p:grpSpPr>
          <p:pic>
            <p:nvPicPr>
              <p:cNvPr id="43" name="Graphic 42">
                <a:extLst>
                  <a:ext uri="{FF2B5EF4-FFF2-40B4-BE49-F238E27FC236}">
                    <a16:creationId xmlns:a16="http://schemas.microsoft.com/office/drawing/2014/main" id="{E48064BE-35BC-4B34-AD40-4CE2517D85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0654" y="2952426"/>
                <a:ext cx="1258739" cy="1657074"/>
              </a:xfrm>
              <a:prstGeom prst="rect">
                <a:avLst/>
              </a:prstGeom>
            </p:spPr>
          </p:pic>
          <p:sp>
            <p:nvSpPr>
              <p:cNvPr id="10" name="Content Placeholder 2">
                <a:extLst>
                  <a:ext uri="{FF2B5EF4-FFF2-40B4-BE49-F238E27FC236}">
                    <a16:creationId xmlns:a16="http://schemas.microsoft.com/office/drawing/2014/main" id="{590F0073-BE3B-4DF0-BAAD-AB117A9252AB}"/>
                  </a:ext>
                </a:extLst>
              </p:cNvPr>
              <p:cNvSpPr txBox="1">
                <a:spLocks/>
              </p:cNvSpPr>
              <p:nvPr/>
            </p:nvSpPr>
            <p:spPr>
              <a:xfrm>
                <a:off x="8563252" y="5022038"/>
                <a:ext cx="2656876" cy="699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Less ankle moments during stance</a:t>
                </a:r>
              </a:p>
            </p:txBody>
          </p:sp>
          <p:grpSp>
            <p:nvGrpSpPr>
              <p:cNvPr id="27" name="Group 26">
                <a:extLst>
                  <a:ext uri="{FF2B5EF4-FFF2-40B4-BE49-F238E27FC236}">
                    <a16:creationId xmlns:a16="http://schemas.microsoft.com/office/drawing/2014/main" id="{B1C46503-139A-4F60-BECB-C386C4470A55}"/>
                  </a:ext>
                </a:extLst>
              </p:cNvPr>
              <p:cNvGrpSpPr/>
              <p:nvPr/>
            </p:nvGrpSpPr>
            <p:grpSpPr>
              <a:xfrm>
                <a:off x="8629650" y="2713155"/>
                <a:ext cx="1248037" cy="673567"/>
                <a:chOff x="2268402" y="4667590"/>
                <a:chExt cx="1248037" cy="673567"/>
              </a:xfrm>
            </p:grpSpPr>
            <p:sp>
              <p:nvSpPr>
                <p:cNvPr id="28" name="Content Placeholder 2">
                  <a:extLst>
                    <a:ext uri="{FF2B5EF4-FFF2-40B4-BE49-F238E27FC236}">
                      <a16:creationId xmlns:a16="http://schemas.microsoft.com/office/drawing/2014/main" id="{6C11FF4A-4D10-478C-8666-1D4019B89E8B}"/>
                    </a:ext>
                  </a:extLst>
                </p:cNvPr>
                <p:cNvSpPr txBox="1">
                  <a:spLocks/>
                </p:cNvSpPr>
                <p:nvPr/>
              </p:nvSpPr>
              <p:spPr>
                <a:xfrm>
                  <a:off x="2268402" y="4941362"/>
                  <a:ext cx="882317" cy="399795"/>
                </a:xfrm>
                <a:prstGeom prst="rect">
                  <a:avLst/>
                </a:prstGeom>
                <a:ln>
                  <a:solidFill>
                    <a:schemeClr val="tx1"/>
                  </a:solidFill>
                </a:ln>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Ankle Moment</a:t>
                  </a:r>
                </a:p>
              </p:txBody>
            </p:sp>
            <p:cxnSp>
              <p:nvCxnSpPr>
                <p:cNvPr id="29" name="Connector: Curved 28">
                  <a:extLst>
                    <a:ext uri="{FF2B5EF4-FFF2-40B4-BE49-F238E27FC236}">
                      <a16:creationId xmlns:a16="http://schemas.microsoft.com/office/drawing/2014/main" id="{6CFF6865-E8C6-4BD7-A85A-C817C8EE380E}"/>
                    </a:ext>
                  </a:extLst>
                </p:cNvPr>
                <p:cNvCxnSpPr>
                  <a:cxnSpLocks/>
                </p:cNvCxnSpPr>
                <p:nvPr/>
              </p:nvCxnSpPr>
              <p:spPr>
                <a:xfrm rot="5400000" flipH="1" flipV="1">
                  <a:off x="3112163" y="4736983"/>
                  <a:ext cx="473670" cy="33488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6" name="Graphic 45">
                <a:extLst>
                  <a:ext uri="{FF2B5EF4-FFF2-40B4-BE49-F238E27FC236}">
                    <a16:creationId xmlns:a16="http://schemas.microsoft.com/office/drawing/2014/main" id="{83BFD15D-87BA-43BB-B217-AF8EF5FDD0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18067" y="4401318"/>
                <a:ext cx="4322068" cy="425400"/>
              </a:xfrm>
              <a:prstGeom prst="rect">
                <a:avLst/>
              </a:prstGeom>
            </p:spPr>
          </p:pic>
        </p:grpSp>
        <p:sp>
          <p:nvSpPr>
            <p:cNvPr id="77" name="Arrow: Curved Right 76">
              <a:extLst>
                <a:ext uri="{FF2B5EF4-FFF2-40B4-BE49-F238E27FC236}">
                  <a16:creationId xmlns:a16="http://schemas.microsoft.com/office/drawing/2014/main" id="{9643A35A-85F7-4A03-83DD-CD6195E11B08}"/>
                </a:ext>
              </a:extLst>
            </p:cNvPr>
            <p:cNvSpPr/>
            <p:nvPr/>
          </p:nvSpPr>
          <p:spPr>
            <a:xfrm rot="7590235" flipH="1">
              <a:off x="9646226" y="438087"/>
              <a:ext cx="932294" cy="1258371"/>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86" name="Group 85">
            <a:extLst>
              <a:ext uri="{FF2B5EF4-FFF2-40B4-BE49-F238E27FC236}">
                <a16:creationId xmlns:a16="http://schemas.microsoft.com/office/drawing/2014/main" id="{1068A92D-62A8-4267-B34B-94B8AF03CA4C}"/>
              </a:ext>
            </a:extLst>
          </p:cNvPr>
          <p:cNvGrpSpPr/>
          <p:nvPr/>
        </p:nvGrpSpPr>
        <p:grpSpPr>
          <a:xfrm>
            <a:off x="3534537" y="5190862"/>
            <a:ext cx="4101648" cy="1899151"/>
            <a:chOff x="3802774" y="5108058"/>
            <a:chExt cx="4101648" cy="1899151"/>
          </a:xfrm>
        </p:grpSpPr>
        <p:pic>
          <p:nvPicPr>
            <p:cNvPr id="81" name="Graphic 80">
              <a:extLst>
                <a:ext uri="{FF2B5EF4-FFF2-40B4-BE49-F238E27FC236}">
                  <a16:creationId xmlns:a16="http://schemas.microsoft.com/office/drawing/2014/main" id="{9E067813-EDAB-47BE-A8E2-A626728821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2774" y="6346920"/>
              <a:ext cx="4101648" cy="425400"/>
            </a:xfrm>
            <a:prstGeom prst="rect">
              <a:avLst/>
            </a:prstGeom>
          </p:spPr>
        </p:pic>
        <p:pic>
          <p:nvPicPr>
            <p:cNvPr id="85" name="Graphic 84">
              <a:extLst>
                <a:ext uri="{FF2B5EF4-FFF2-40B4-BE49-F238E27FC236}">
                  <a16:creationId xmlns:a16="http://schemas.microsoft.com/office/drawing/2014/main" id="{0596D6CB-EADF-423B-8DA7-B7C175DEDD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276180">
              <a:off x="5240603" y="5108058"/>
              <a:ext cx="1654679" cy="1562752"/>
            </a:xfrm>
            <a:prstGeom prst="rect">
              <a:avLst/>
            </a:prstGeom>
          </p:spPr>
        </p:pic>
        <p:grpSp>
          <p:nvGrpSpPr>
            <p:cNvPr id="51" name="Group 50">
              <a:extLst>
                <a:ext uri="{FF2B5EF4-FFF2-40B4-BE49-F238E27FC236}">
                  <a16:creationId xmlns:a16="http://schemas.microsoft.com/office/drawing/2014/main" id="{772C4A9E-33CC-467C-9574-F26E3ECEB2B9}"/>
                </a:ext>
              </a:extLst>
            </p:cNvPr>
            <p:cNvGrpSpPr/>
            <p:nvPr/>
          </p:nvGrpSpPr>
          <p:grpSpPr>
            <a:xfrm>
              <a:off x="5586063" y="5946051"/>
              <a:ext cx="2045155" cy="1061158"/>
              <a:chOff x="5788119" y="3575228"/>
              <a:chExt cx="2045155" cy="1061158"/>
            </a:xfrm>
          </p:grpSpPr>
          <p:grpSp>
            <p:nvGrpSpPr>
              <p:cNvPr id="52" name="Group 51">
                <a:extLst>
                  <a:ext uri="{FF2B5EF4-FFF2-40B4-BE49-F238E27FC236}">
                    <a16:creationId xmlns:a16="http://schemas.microsoft.com/office/drawing/2014/main" id="{B04E28D1-19C5-4025-8AEF-C259AAC79F57}"/>
                  </a:ext>
                </a:extLst>
              </p:cNvPr>
              <p:cNvGrpSpPr/>
              <p:nvPr/>
            </p:nvGrpSpPr>
            <p:grpSpPr>
              <a:xfrm>
                <a:off x="5788119" y="3711931"/>
                <a:ext cx="2045155" cy="628148"/>
                <a:chOff x="5788119" y="3711931"/>
                <a:chExt cx="2045155" cy="628148"/>
              </a:xfrm>
            </p:grpSpPr>
            <p:cxnSp>
              <p:nvCxnSpPr>
                <p:cNvPr id="57" name="Straight Connector 56">
                  <a:extLst>
                    <a:ext uri="{FF2B5EF4-FFF2-40B4-BE49-F238E27FC236}">
                      <a16:creationId xmlns:a16="http://schemas.microsoft.com/office/drawing/2014/main" id="{A8F848BA-C364-422C-8E24-FEBE4275E4BA}"/>
                    </a:ext>
                  </a:extLst>
                </p:cNvPr>
                <p:cNvCxnSpPr>
                  <a:cxnSpLocks/>
                </p:cNvCxnSpPr>
                <p:nvPr/>
              </p:nvCxnSpPr>
              <p:spPr>
                <a:xfrm>
                  <a:off x="5788119" y="4130241"/>
                  <a:ext cx="1928318" cy="209838"/>
                </a:xfrm>
                <a:prstGeom prst="line">
                  <a:avLst/>
                </a:prstGeom>
                <a:ln w="31750">
                  <a:solidFill>
                    <a:srgbClr val="C00000"/>
                  </a:solidFill>
                  <a:prstDash val="lgDash"/>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6FE6326-5F7F-4283-B095-F28B3D31871E}"/>
                    </a:ext>
                  </a:extLst>
                </p:cNvPr>
                <p:cNvCxnSpPr>
                  <a:cxnSpLocks/>
                </p:cNvCxnSpPr>
                <p:nvPr/>
              </p:nvCxnSpPr>
              <p:spPr>
                <a:xfrm flipV="1">
                  <a:off x="5788119" y="3711931"/>
                  <a:ext cx="2045155" cy="418310"/>
                </a:xfrm>
                <a:prstGeom prst="line">
                  <a:avLst/>
                </a:prstGeom>
                <a:ln w="31750">
                  <a:solidFill>
                    <a:srgbClr val="C00000"/>
                  </a:solidFill>
                  <a:prstDash val="lgDash"/>
                </a:ln>
              </p:spPr>
              <p:style>
                <a:lnRef idx="1">
                  <a:schemeClr val="dk1"/>
                </a:lnRef>
                <a:fillRef idx="0">
                  <a:schemeClr val="dk1"/>
                </a:fillRef>
                <a:effectRef idx="0">
                  <a:schemeClr val="dk1"/>
                </a:effectRef>
                <a:fontRef idx="minor">
                  <a:schemeClr val="tx1"/>
                </a:fontRef>
              </p:style>
            </p:cxnSp>
          </p:grpSp>
          <p:sp>
            <p:nvSpPr>
              <p:cNvPr id="54" name="Content Placeholder 2">
                <a:extLst>
                  <a:ext uri="{FF2B5EF4-FFF2-40B4-BE49-F238E27FC236}">
                    <a16:creationId xmlns:a16="http://schemas.microsoft.com/office/drawing/2014/main" id="{56C1FFC4-AD55-4D6C-A97F-B4E9D4B0836C}"/>
                  </a:ext>
                </a:extLst>
              </p:cNvPr>
              <p:cNvSpPr txBox="1">
                <a:spLocks/>
              </p:cNvSpPr>
              <p:nvPr/>
            </p:nvSpPr>
            <p:spPr>
              <a:xfrm>
                <a:off x="7138634" y="3929046"/>
                <a:ext cx="453185" cy="30948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solidFill>
                      <a:srgbClr val="FF0000"/>
                    </a:solidFill>
                  </a:rPr>
                  <a:t>Ɵ</a:t>
                </a:r>
              </a:p>
            </p:txBody>
          </p:sp>
          <p:sp>
            <p:nvSpPr>
              <p:cNvPr id="55" name="Arc 54">
                <a:extLst>
                  <a:ext uri="{FF2B5EF4-FFF2-40B4-BE49-F238E27FC236}">
                    <a16:creationId xmlns:a16="http://schemas.microsoft.com/office/drawing/2014/main" id="{5D00F98A-5ECB-43B0-A74E-9EC389883CFA}"/>
                  </a:ext>
                </a:extLst>
              </p:cNvPr>
              <p:cNvSpPr/>
              <p:nvPr/>
            </p:nvSpPr>
            <p:spPr>
              <a:xfrm rot="1740000">
                <a:off x="6506328" y="3575228"/>
                <a:ext cx="1065458" cy="1061158"/>
              </a:xfrm>
              <a:prstGeom prst="arc">
                <a:avLst>
                  <a:gd name="adj1" fmla="val 17661867"/>
                  <a:gd name="adj2" fmla="val 21219096"/>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grpSp>
      </p:grpSp>
      <p:sp>
        <p:nvSpPr>
          <p:cNvPr id="59" name="Title 1">
            <a:extLst>
              <a:ext uri="{FF2B5EF4-FFF2-40B4-BE49-F238E27FC236}">
                <a16:creationId xmlns:a16="http://schemas.microsoft.com/office/drawing/2014/main" id="{A8F36015-43EB-4912-820B-BA65B0CC8B04}"/>
              </a:ext>
            </a:extLst>
          </p:cNvPr>
          <p:cNvSpPr>
            <a:spLocks noGrp="1"/>
          </p:cNvSpPr>
          <p:nvPr>
            <p:ph type="title"/>
          </p:nvPr>
        </p:nvSpPr>
        <p:spPr>
          <a:xfrm>
            <a:off x="409080" y="-105894"/>
            <a:ext cx="10515600" cy="1325563"/>
          </a:xfrm>
        </p:spPr>
        <p:txBody>
          <a:bodyPr/>
          <a:lstStyle/>
          <a:p>
            <a:r>
              <a:rPr lang="en-US" dirty="0"/>
              <a:t>Current and Future Work: Specific Aim 1</a:t>
            </a:r>
          </a:p>
        </p:txBody>
      </p:sp>
      <p:grpSp>
        <p:nvGrpSpPr>
          <p:cNvPr id="45" name="Group 44">
            <a:extLst>
              <a:ext uri="{FF2B5EF4-FFF2-40B4-BE49-F238E27FC236}">
                <a16:creationId xmlns:a16="http://schemas.microsoft.com/office/drawing/2014/main" id="{45A38245-DB96-444F-A3F1-80A07FABD918}"/>
              </a:ext>
            </a:extLst>
          </p:cNvPr>
          <p:cNvGrpSpPr/>
          <p:nvPr/>
        </p:nvGrpSpPr>
        <p:grpSpPr>
          <a:xfrm rot="1242039">
            <a:off x="9737618" y="2410604"/>
            <a:ext cx="394880" cy="407113"/>
            <a:chOff x="609600" y="1197226"/>
            <a:chExt cx="394880" cy="407113"/>
          </a:xfrm>
        </p:grpSpPr>
        <p:cxnSp>
          <p:nvCxnSpPr>
            <p:cNvPr id="40" name="Straight Connector 39">
              <a:extLst>
                <a:ext uri="{FF2B5EF4-FFF2-40B4-BE49-F238E27FC236}">
                  <a16:creationId xmlns:a16="http://schemas.microsoft.com/office/drawing/2014/main" id="{FF15F8B8-C6F8-4824-9968-9CB3815186CF}"/>
                </a:ext>
              </a:extLst>
            </p:cNvPr>
            <p:cNvCxnSpPr/>
            <p:nvPr/>
          </p:nvCxnSpPr>
          <p:spPr>
            <a:xfrm>
              <a:off x="609600" y="1197226"/>
              <a:ext cx="0" cy="40711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3397F-9F9B-45C5-96E0-7B32BC9DFDD8}"/>
                </a:ext>
              </a:extLst>
            </p:cNvPr>
            <p:cNvCxnSpPr>
              <a:cxnSpLocks/>
            </p:cNvCxnSpPr>
            <p:nvPr/>
          </p:nvCxnSpPr>
          <p:spPr>
            <a:xfrm rot="5400000" flipV="1">
              <a:off x="807040" y="1406899"/>
              <a:ext cx="0" cy="39488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13D8F54-270B-4117-B036-B3A268B492FD}"/>
                </a:ext>
              </a:extLst>
            </p:cNvPr>
            <p:cNvSpPr/>
            <p:nvPr/>
          </p:nvSpPr>
          <p:spPr>
            <a:xfrm>
              <a:off x="616755" y="1520890"/>
              <a:ext cx="70837" cy="8231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3" name="Content Placeholder 5">
            <a:extLst>
              <a:ext uri="{FF2B5EF4-FFF2-40B4-BE49-F238E27FC236}">
                <a16:creationId xmlns:a16="http://schemas.microsoft.com/office/drawing/2014/main" id="{D4D8DF1D-A148-4962-B6AE-FB0555D868D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2421190">
            <a:off x="837578" y="1358068"/>
            <a:ext cx="1649542" cy="1570992"/>
          </a:xfrm>
        </p:spPr>
      </p:pic>
      <p:cxnSp>
        <p:nvCxnSpPr>
          <p:cNvPr id="75" name="Straight Arrow Connector 74">
            <a:extLst>
              <a:ext uri="{FF2B5EF4-FFF2-40B4-BE49-F238E27FC236}">
                <a16:creationId xmlns:a16="http://schemas.microsoft.com/office/drawing/2014/main" id="{C3294387-7004-419E-9B00-06EF6C472F94}"/>
              </a:ext>
            </a:extLst>
          </p:cNvPr>
          <p:cNvCxnSpPr>
            <a:cxnSpLocks/>
          </p:cNvCxnSpPr>
          <p:nvPr/>
        </p:nvCxnSpPr>
        <p:spPr>
          <a:xfrm>
            <a:off x="2315218" y="6109472"/>
            <a:ext cx="0" cy="368371"/>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F0C3C2C9-3EB7-4321-A393-D49E95114999}"/>
              </a:ext>
            </a:extLst>
          </p:cNvPr>
          <p:cNvGrpSpPr/>
          <p:nvPr/>
        </p:nvGrpSpPr>
        <p:grpSpPr>
          <a:xfrm>
            <a:off x="3621117" y="2604345"/>
            <a:ext cx="4101648" cy="1061158"/>
            <a:chOff x="3802774" y="5946051"/>
            <a:chExt cx="4101648" cy="1061158"/>
          </a:xfrm>
        </p:grpSpPr>
        <p:pic>
          <p:nvPicPr>
            <p:cNvPr id="83" name="Graphic 82">
              <a:extLst>
                <a:ext uri="{FF2B5EF4-FFF2-40B4-BE49-F238E27FC236}">
                  <a16:creationId xmlns:a16="http://schemas.microsoft.com/office/drawing/2014/main" id="{666B13E9-29F5-4052-BCA9-E2E49254AD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2774" y="6346920"/>
              <a:ext cx="4101648" cy="425400"/>
            </a:xfrm>
            <a:prstGeom prst="rect">
              <a:avLst/>
            </a:prstGeom>
          </p:spPr>
        </p:pic>
        <p:grpSp>
          <p:nvGrpSpPr>
            <p:cNvPr id="89" name="Group 88">
              <a:extLst>
                <a:ext uri="{FF2B5EF4-FFF2-40B4-BE49-F238E27FC236}">
                  <a16:creationId xmlns:a16="http://schemas.microsoft.com/office/drawing/2014/main" id="{4D342CA0-026D-4018-AE8E-0027A22A2DEF}"/>
                </a:ext>
              </a:extLst>
            </p:cNvPr>
            <p:cNvGrpSpPr/>
            <p:nvPr/>
          </p:nvGrpSpPr>
          <p:grpSpPr>
            <a:xfrm>
              <a:off x="5586063" y="5946051"/>
              <a:ext cx="2045155" cy="1061158"/>
              <a:chOff x="5788119" y="3575228"/>
              <a:chExt cx="2045155" cy="1061158"/>
            </a:xfrm>
          </p:grpSpPr>
          <p:grpSp>
            <p:nvGrpSpPr>
              <p:cNvPr id="90" name="Group 89">
                <a:extLst>
                  <a:ext uri="{FF2B5EF4-FFF2-40B4-BE49-F238E27FC236}">
                    <a16:creationId xmlns:a16="http://schemas.microsoft.com/office/drawing/2014/main" id="{30D0C5DC-141D-4B19-88D6-04837DA5916F}"/>
                  </a:ext>
                </a:extLst>
              </p:cNvPr>
              <p:cNvGrpSpPr/>
              <p:nvPr/>
            </p:nvGrpSpPr>
            <p:grpSpPr>
              <a:xfrm>
                <a:off x="5788119" y="3711931"/>
                <a:ext cx="2045155" cy="628148"/>
                <a:chOff x="5788119" y="3711931"/>
                <a:chExt cx="2045155" cy="628148"/>
              </a:xfrm>
            </p:grpSpPr>
            <p:cxnSp>
              <p:nvCxnSpPr>
                <p:cNvPr id="93" name="Straight Connector 92">
                  <a:extLst>
                    <a:ext uri="{FF2B5EF4-FFF2-40B4-BE49-F238E27FC236}">
                      <a16:creationId xmlns:a16="http://schemas.microsoft.com/office/drawing/2014/main" id="{A0299D97-25DE-4069-9B7F-615D5989D48A}"/>
                    </a:ext>
                  </a:extLst>
                </p:cNvPr>
                <p:cNvCxnSpPr>
                  <a:cxnSpLocks/>
                </p:cNvCxnSpPr>
                <p:nvPr/>
              </p:nvCxnSpPr>
              <p:spPr>
                <a:xfrm>
                  <a:off x="5788119" y="4130241"/>
                  <a:ext cx="1928318" cy="209838"/>
                </a:xfrm>
                <a:prstGeom prst="line">
                  <a:avLst/>
                </a:prstGeom>
                <a:ln w="31750">
                  <a:solidFill>
                    <a:srgbClr val="C00000"/>
                  </a:solidFill>
                  <a:prstDash val="lgDash"/>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DC5B731F-8B96-4D2A-A894-44411CA88A97}"/>
                    </a:ext>
                  </a:extLst>
                </p:cNvPr>
                <p:cNvCxnSpPr>
                  <a:cxnSpLocks/>
                </p:cNvCxnSpPr>
                <p:nvPr/>
              </p:nvCxnSpPr>
              <p:spPr>
                <a:xfrm flipV="1">
                  <a:off x="5788119" y="3711931"/>
                  <a:ext cx="2045155" cy="418310"/>
                </a:xfrm>
                <a:prstGeom prst="line">
                  <a:avLst/>
                </a:prstGeom>
                <a:ln w="31750">
                  <a:solidFill>
                    <a:srgbClr val="C00000"/>
                  </a:solidFill>
                  <a:prstDash val="lgDash"/>
                </a:ln>
              </p:spPr>
              <p:style>
                <a:lnRef idx="1">
                  <a:schemeClr val="dk1"/>
                </a:lnRef>
                <a:fillRef idx="0">
                  <a:schemeClr val="dk1"/>
                </a:fillRef>
                <a:effectRef idx="0">
                  <a:schemeClr val="dk1"/>
                </a:effectRef>
                <a:fontRef idx="minor">
                  <a:schemeClr val="tx1"/>
                </a:fontRef>
              </p:style>
            </p:cxnSp>
          </p:grpSp>
          <p:sp>
            <p:nvSpPr>
              <p:cNvPr id="91" name="Content Placeholder 2">
                <a:extLst>
                  <a:ext uri="{FF2B5EF4-FFF2-40B4-BE49-F238E27FC236}">
                    <a16:creationId xmlns:a16="http://schemas.microsoft.com/office/drawing/2014/main" id="{B765AE28-F92C-4498-BBF9-F727615A1DE4}"/>
                  </a:ext>
                </a:extLst>
              </p:cNvPr>
              <p:cNvSpPr txBox="1">
                <a:spLocks/>
              </p:cNvSpPr>
              <p:nvPr/>
            </p:nvSpPr>
            <p:spPr>
              <a:xfrm>
                <a:off x="7138634" y="3929046"/>
                <a:ext cx="453185" cy="30948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solidFill>
                      <a:srgbClr val="FF0000"/>
                    </a:solidFill>
                  </a:rPr>
                  <a:t>Ɵ</a:t>
                </a:r>
              </a:p>
            </p:txBody>
          </p:sp>
          <p:sp>
            <p:nvSpPr>
              <p:cNvPr id="92" name="Arc 91">
                <a:extLst>
                  <a:ext uri="{FF2B5EF4-FFF2-40B4-BE49-F238E27FC236}">
                    <a16:creationId xmlns:a16="http://schemas.microsoft.com/office/drawing/2014/main" id="{A7682E4A-35ED-40B7-BF66-A802B9EA588D}"/>
                  </a:ext>
                </a:extLst>
              </p:cNvPr>
              <p:cNvSpPr/>
              <p:nvPr/>
            </p:nvSpPr>
            <p:spPr>
              <a:xfrm rot="1740000">
                <a:off x="6506328" y="3575228"/>
                <a:ext cx="1065458" cy="1061158"/>
              </a:xfrm>
              <a:prstGeom prst="arc">
                <a:avLst>
                  <a:gd name="adj1" fmla="val 17661867"/>
                  <a:gd name="adj2" fmla="val 21219096"/>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grpSp>
      </p:grpSp>
    </p:spTree>
    <p:extLst>
      <p:ext uri="{BB962C8B-B14F-4D97-AF65-F5344CB8AC3E}">
        <p14:creationId xmlns:p14="http://schemas.microsoft.com/office/powerpoint/2010/main" val="606573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p:txBody>
          <a:bodyPr/>
          <a:lstStyle/>
          <a:p>
            <a:fld id="{BD657E71-A795-4BEB-ACEA-55B645E02BE9}" type="slidenum">
              <a:rPr lang="en-US" smtClean="0"/>
              <a:t>32</a:t>
            </a:fld>
            <a:endParaRPr lang="en-US"/>
          </a:p>
        </p:txBody>
      </p:sp>
      <p:grpSp>
        <p:nvGrpSpPr>
          <p:cNvPr id="50" name="Group 49">
            <a:extLst>
              <a:ext uri="{FF2B5EF4-FFF2-40B4-BE49-F238E27FC236}">
                <a16:creationId xmlns:a16="http://schemas.microsoft.com/office/drawing/2014/main" id="{ABF40889-57EA-48B3-B0F4-60E1D596DFDE}"/>
              </a:ext>
            </a:extLst>
          </p:cNvPr>
          <p:cNvGrpSpPr/>
          <p:nvPr/>
        </p:nvGrpSpPr>
        <p:grpSpPr>
          <a:xfrm>
            <a:off x="3534537" y="1408809"/>
            <a:ext cx="4101648" cy="2851135"/>
            <a:chOff x="3816419" y="2777254"/>
            <a:chExt cx="4101648" cy="2851135"/>
          </a:xfrm>
        </p:grpSpPr>
        <p:sp>
          <p:nvSpPr>
            <p:cNvPr id="9" name="Content Placeholder 2">
              <a:extLst>
                <a:ext uri="{FF2B5EF4-FFF2-40B4-BE49-F238E27FC236}">
                  <a16:creationId xmlns:a16="http://schemas.microsoft.com/office/drawing/2014/main" id="{A151E098-5207-416B-8147-AF7559A9B8E5}"/>
                </a:ext>
              </a:extLst>
            </p:cNvPr>
            <p:cNvSpPr txBox="1">
              <a:spLocks/>
            </p:cNvSpPr>
            <p:nvPr/>
          </p:nvSpPr>
          <p:spPr>
            <a:xfrm>
              <a:off x="4467225" y="5001944"/>
              <a:ext cx="2787234" cy="6264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Less difference between ankle and ground angles</a:t>
              </a:r>
            </a:p>
          </p:txBody>
        </p:sp>
        <p:grpSp>
          <p:nvGrpSpPr>
            <p:cNvPr id="11" name="Group 10">
              <a:extLst>
                <a:ext uri="{FF2B5EF4-FFF2-40B4-BE49-F238E27FC236}">
                  <a16:creationId xmlns:a16="http://schemas.microsoft.com/office/drawing/2014/main" id="{BDC329EE-AE72-4440-8D90-E69F8C3F98AD}"/>
                </a:ext>
              </a:extLst>
            </p:cNvPr>
            <p:cNvGrpSpPr/>
            <p:nvPr/>
          </p:nvGrpSpPr>
          <p:grpSpPr>
            <a:xfrm>
              <a:off x="3816419" y="2777254"/>
              <a:ext cx="4101648" cy="2181068"/>
              <a:chOff x="3816419" y="2777254"/>
              <a:chExt cx="4101648" cy="2181068"/>
            </a:xfrm>
          </p:grpSpPr>
          <p:pic>
            <p:nvPicPr>
              <p:cNvPr id="12" name="Graphic 11">
                <a:extLst>
                  <a:ext uri="{FF2B5EF4-FFF2-40B4-BE49-F238E27FC236}">
                    <a16:creationId xmlns:a16="http://schemas.microsoft.com/office/drawing/2014/main" id="{1E407504-8887-4EF0-96E6-7A01CA4F28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6419" y="2917608"/>
                <a:ext cx="4101648" cy="1889342"/>
              </a:xfrm>
              <a:prstGeom prst="rect">
                <a:avLst/>
              </a:prstGeom>
            </p:spPr>
          </p:pic>
          <p:grpSp>
            <p:nvGrpSpPr>
              <p:cNvPr id="13" name="Group 12">
                <a:extLst>
                  <a:ext uri="{FF2B5EF4-FFF2-40B4-BE49-F238E27FC236}">
                    <a16:creationId xmlns:a16="http://schemas.microsoft.com/office/drawing/2014/main" id="{02432B32-0216-4053-9975-CDF56AD1F1C4}"/>
                  </a:ext>
                </a:extLst>
              </p:cNvPr>
              <p:cNvGrpSpPr/>
              <p:nvPr/>
            </p:nvGrpSpPr>
            <p:grpSpPr>
              <a:xfrm>
                <a:off x="5646093" y="2777254"/>
                <a:ext cx="2045155" cy="2181068"/>
                <a:chOff x="5788119" y="2353695"/>
                <a:chExt cx="2045155" cy="2181068"/>
              </a:xfrm>
            </p:grpSpPr>
            <p:grpSp>
              <p:nvGrpSpPr>
                <p:cNvPr id="14" name="Group 13">
                  <a:extLst>
                    <a:ext uri="{FF2B5EF4-FFF2-40B4-BE49-F238E27FC236}">
                      <a16:creationId xmlns:a16="http://schemas.microsoft.com/office/drawing/2014/main" id="{E4582AC3-D5EF-495C-8B61-07441D63257E}"/>
                    </a:ext>
                  </a:extLst>
                </p:cNvPr>
                <p:cNvGrpSpPr/>
                <p:nvPr/>
              </p:nvGrpSpPr>
              <p:grpSpPr>
                <a:xfrm>
                  <a:off x="6695171" y="2353695"/>
                  <a:ext cx="1138103" cy="1467821"/>
                  <a:chOff x="2258093" y="3309873"/>
                  <a:chExt cx="1138103" cy="1467821"/>
                </a:xfrm>
              </p:grpSpPr>
              <p:sp>
                <p:nvSpPr>
                  <p:cNvPr id="21" name="Content Placeholder 2">
                    <a:extLst>
                      <a:ext uri="{FF2B5EF4-FFF2-40B4-BE49-F238E27FC236}">
                        <a16:creationId xmlns:a16="http://schemas.microsoft.com/office/drawing/2014/main" id="{C95E00BC-6F22-4EAC-87EC-664766C99AEA}"/>
                      </a:ext>
                    </a:extLst>
                  </p:cNvPr>
                  <p:cNvSpPr txBox="1">
                    <a:spLocks/>
                  </p:cNvSpPr>
                  <p:nvPr/>
                </p:nvSpPr>
                <p:spPr>
                  <a:xfrm>
                    <a:off x="2258093" y="3309873"/>
                    <a:ext cx="1138103" cy="561873"/>
                  </a:xfrm>
                  <a:prstGeom prst="rect">
                    <a:avLst/>
                  </a:prstGeom>
                  <a:ln>
                    <a:solidFill>
                      <a:schemeClr val="tx1"/>
                    </a:solidFill>
                  </a:ln>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Foot angle from the floor</a:t>
                    </a:r>
                  </a:p>
                </p:txBody>
              </p:sp>
              <p:cxnSp>
                <p:nvCxnSpPr>
                  <p:cNvPr id="22" name="Connector: Curved 21">
                    <a:extLst>
                      <a:ext uri="{FF2B5EF4-FFF2-40B4-BE49-F238E27FC236}">
                        <a16:creationId xmlns:a16="http://schemas.microsoft.com/office/drawing/2014/main" id="{AA9A8CCA-EE50-475D-8566-A97E6E1334EF}"/>
                      </a:ext>
                    </a:extLst>
                  </p:cNvPr>
                  <p:cNvCxnSpPr>
                    <a:cxnSpLocks/>
                  </p:cNvCxnSpPr>
                  <p:nvPr/>
                </p:nvCxnSpPr>
                <p:spPr>
                  <a:xfrm rot="5400000">
                    <a:off x="2808683" y="4190181"/>
                    <a:ext cx="905946" cy="26908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703BD6E-F5F0-4603-8ECA-98DF77293CEC}"/>
                    </a:ext>
                  </a:extLst>
                </p:cNvPr>
                <p:cNvGrpSpPr/>
                <p:nvPr/>
              </p:nvGrpSpPr>
              <p:grpSpPr>
                <a:xfrm>
                  <a:off x="5788119" y="3176891"/>
                  <a:ext cx="1940653" cy="1357872"/>
                  <a:chOff x="5788119" y="3176891"/>
                  <a:chExt cx="1940653" cy="1357872"/>
                </a:xfrm>
              </p:grpSpPr>
              <p:grpSp>
                <p:nvGrpSpPr>
                  <p:cNvPr id="16" name="Group 15">
                    <a:extLst>
                      <a:ext uri="{FF2B5EF4-FFF2-40B4-BE49-F238E27FC236}">
                        <a16:creationId xmlns:a16="http://schemas.microsoft.com/office/drawing/2014/main" id="{AC653975-DE5C-4E7C-91A7-958255B6A4D1}"/>
                      </a:ext>
                    </a:extLst>
                  </p:cNvPr>
                  <p:cNvGrpSpPr/>
                  <p:nvPr/>
                </p:nvGrpSpPr>
                <p:grpSpPr>
                  <a:xfrm>
                    <a:off x="5788119" y="3176891"/>
                    <a:ext cx="1940653" cy="1146295"/>
                    <a:chOff x="5788119" y="3176891"/>
                    <a:chExt cx="1940653" cy="1146295"/>
                  </a:xfrm>
                </p:grpSpPr>
                <p:cxnSp>
                  <p:nvCxnSpPr>
                    <p:cNvPr id="19" name="Straight Connector 18">
                      <a:extLst>
                        <a:ext uri="{FF2B5EF4-FFF2-40B4-BE49-F238E27FC236}">
                          <a16:creationId xmlns:a16="http://schemas.microsoft.com/office/drawing/2014/main" id="{C68EE3BA-4688-46FC-B79C-1A24141C5710}"/>
                        </a:ext>
                      </a:extLst>
                    </p:cNvPr>
                    <p:cNvCxnSpPr>
                      <a:cxnSpLocks/>
                    </p:cNvCxnSpPr>
                    <p:nvPr/>
                  </p:nvCxnSpPr>
                  <p:spPr>
                    <a:xfrm flipV="1">
                      <a:off x="5788119" y="3176891"/>
                      <a:ext cx="1608366" cy="953350"/>
                    </a:xfrm>
                    <a:prstGeom prst="line">
                      <a:avLst/>
                    </a:prstGeom>
                    <a:ln w="31750">
                      <a:solidFill>
                        <a:srgbClr val="C00000"/>
                      </a:solidFill>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245E28F-5942-45A2-8CB0-73BDBB38DC37}"/>
                        </a:ext>
                      </a:extLst>
                    </p:cNvPr>
                    <p:cNvCxnSpPr>
                      <a:cxnSpLocks/>
                    </p:cNvCxnSpPr>
                    <p:nvPr/>
                  </p:nvCxnSpPr>
                  <p:spPr>
                    <a:xfrm>
                      <a:off x="5788119" y="4130241"/>
                      <a:ext cx="1940653" cy="192945"/>
                    </a:xfrm>
                    <a:prstGeom prst="line">
                      <a:avLst/>
                    </a:prstGeom>
                    <a:ln w="31750">
                      <a:solidFill>
                        <a:srgbClr val="C00000"/>
                      </a:solidFill>
                      <a:prstDash val="lgDash"/>
                    </a:ln>
                  </p:spPr>
                  <p:style>
                    <a:lnRef idx="1">
                      <a:schemeClr val="dk1"/>
                    </a:lnRef>
                    <a:fillRef idx="0">
                      <a:schemeClr val="dk1"/>
                    </a:fillRef>
                    <a:effectRef idx="0">
                      <a:schemeClr val="dk1"/>
                    </a:effectRef>
                    <a:fontRef idx="minor">
                      <a:schemeClr val="tx1"/>
                    </a:fontRef>
                  </p:style>
                </p:cxnSp>
              </p:grpSp>
              <p:sp>
                <p:nvSpPr>
                  <p:cNvPr id="17" name="Content Placeholder 2">
                    <a:extLst>
                      <a:ext uri="{FF2B5EF4-FFF2-40B4-BE49-F238E27FC236}">
                        <a16:creationId xmlns:a16="http://schemas.microsoft.com/office/drawing/2014/main" id="{5432EF61-1816-49E3-B1C6-6D6689831BD1}"/>
                      </a:ext>
                    </a:extLst>
                  </p:cNvPr>
                  <p:cNvSpPr txBox="1">
                    <a:spLocks/>
                  </p:cNvSpPr>
                  <p:nvPr/>
                </p:nvSpPr>
                <p:spPr>
                  <a:xfrm>
                    <a:off x="7145584" y="3711931"/>
                    <a:ext cx="453185" cy="30948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solidFill>
                          <a:srgbClr val="FF0000"/>
                        </a:solidFill>
                      </a:rPr>
                      <a:t>Ɵ</a:t>
                    </a:r>
                  </a:p>
                </p:txBody>
              </p:sp>
              <p:sp>
                <p:nvSpPr>
                  <p:cNvPr id="18" name="Arc 17">
                    <a:extLst>
                      <a:ext uri="{FF2B5EF4-FFF2-40B4-BE49-F238E27FC236}">
                        <a16:creationId xmlns:a16="http://schemas.microsoft.com/office/drawing/2014/main" id="{FF2C1065-64F7-444F-88E9-DDCC38DA03ED}"/>
                      </a:ext>
                    </a:extLst>
                  </p:cNvPr>
                  <p:cNvSpPr/>
                  <p:nvPr/>
                </p:nvSpPr>
                <p:spPr>
                  <a:xfrm rot="1740000">
                    <a:off x="6469856" y="3473605"/>
                    <a:ext cx="1065458" cy="1061158"/>
                  </a:xfrm>
                  <a:prstGeom prst="arc">
                    <a:avLst>
                      <a:gd name="adj1" fmla="val 16200000"/>
                      <a:gd name="adj2" fmla="val 21219096"/>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grpSp>
          </p:grpSp>
        </p:grpSp>
      </p:grpSp>
      <p:grpSp>
        <p:nvGrpSpPr>
          <p:cNvPr id="49" name="Group 48">
            <a:extLst>
              <a:ext uri="{FF2B5EF4-FFF2-40B4-BE49-F238E27FC236}">
                <a16:creationId xmlns:a16="http://schemas.microsoft.com/office/drawing/2014/main" id="{6320AD64-CFE7-4B8C-B205-840DBF8AB925}"/>
              </a:ext>
            </a:extLst>
          </p:cNvPr>
          <p:cNvGrpSpPr/>
          <p:nvPr/>
        </p:nvGrpSpPr>
        <p:grpSpPr>
          <a:xfrm>
            <a:off x="117296" y="1302043"/>
            <a:ext cx="3264520" cy="2833174"/>
            <a:chOff x="300414" y="2683889"/>
            <a:chExt cx="3264520" cy="2833174"/>
          </a:xfrm>
        </p:grpSpPr>
        <p:grpSp>
          <p:nvGrpSpPr>
            <p:cNvPr id="30" name="Group 29">
              <a:extLst>
                <a:ext uri="{FF2B5EF4-FFF2-40B4-BE49-F238E27FC236}">
                  <a16:creationId xmlns:a16="http://schemas.microsoft.com/office/drawing/2014/main" id="{62981AF3-5F29-4F42-8599-DB9A71BD4037}"/>
                </a:ext>
              </a:extLst>
            </p:cNvPr>
            <p:cNvGrpSpPr/>
            <p:nvPr/>
          </p:nvGrpSpPr>
          <p:grpSpPr>
            <a:xfrm>
              <a:off x="2506218" y="3342351"/>
              <a:ext cx="968219" cy="1092489"/>
              <a:chOff x="2506218" y="3342351"/>
              <a:chExt cx="968219" cy="1092489"/>
            </a:xfrm>
          </p:grpSpPr>
          <p:cxnSp>
            <p:nvCxnSpPr>
              <p:cNvPr id="31" name="Straight Arrow Connector 30">
                <a:extLst>
                  <a:ext uri="{FF2B5EF4-FFF2-40B4-BE49-F238E27FC236}">
                    <a16:creationId xmlns:a16="http://schemas.microsoft.com/office/drawing/2014/main" id="{7DBD5462-6F7C-403E-898D-D70696100C92}"/>
                  </a:ext>
                </a:extLst>
              </p:cNvPr>
              <p:cNvCxnSpPr>
                <a:cxnSpLocks/>
              </p:cNvCxnSpPr>
              <p:nvPr/>
            </p:nvCxnSpPr>
            <p:spPr>
              <a:xfrm>
                <a:off x="2506218" y="4066469"/>
                <a:ext cx="0" cy="368371"/>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DA34196-B806-4D88-9CE7-94CB8BA2A108}"/>
                  </a:ext>
                </a:extLst>
              </p:cNvPr>
              <p:cNvGrpSpPr/>
              <p:nvPr/>
            </p:nvGrpSpPr>
            <p:grpSpPr>
              <a:xfrm>
                <a:off x="2558601" y="3342351"/>
                <a:ext cx="915836" cy="857212"/>
                <a:chOff x="2558601" y="3342351"/>
                <a:chExt cx="915836" cy="857212"/>
              </a:xfrm>
            </p:grpSpPr>
            <p:sp>
              <p:nvSpPr>
                <p:cNvPr id="33" name="Content Placeholder 2">
                  <a:extLst>
                    <a:ext uri="{FF2B5EF4-FFF2-40B4-BE49-F238E27FC236}">
                      <a16:creationId xmlns:a16="http://schemas.microsoft.com/office/drawing/2014/main" id="{24CFD461-7B53-4ED0-88FD-DA47CC716D5E}"/>
                    </a:ext>
                  </a:extLst>
                </p:cNvPr>
                <p:cNvSpPr txBox="1">
                  <a:spLocks/>
                </p:cNvSpPr>
                <p:nvPr/>
              </p:nvSpPr>
              <p:spPr>
                <a:xfrm>
                  <a:off x="2752025" y="3342351"/>
                  <a:ext cx="722412" cy="463408"/>
                </a:xfrm>
                <a:prstGeom prst="rect">
                  <a:avLst/>
                </a:prstGeom>
                <a:ln>
                  <a:solidFill>
                    <a:schemeClr val="tx1"/>
                  </a:solidFill>
                </a:ln>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Toe-lift</a:t>
                  </a:r>
                  <a:endParaRPr lang="en-US" sz="1100" dirty="0"/>
                </a:p>
              </p:txBody>
            </p:sp>
            <p:cxnSp>
              <p:nvCxnSpPr>
                <p:cNvPr id="34" name="Connector: Curved 33">
                  <a:extLst>
                    <a:ext uri="{FF2B5EF4-FFF2-40B4-BE49-F238E27FC236}">
                      <a16:creationId xmlns:a16="http://schemas.microsoft.com/office/drawing/2014/main" id="{003682D2-6DDD-4464-8D5D-D47E0F041330}"/>
                    </a:ext>
                  </a:extLst>
                </p:cNvPr>
                <p:cNvCxnSpPr>
                  <a:cxnSpLocks/>
                  <a:stCxn id="33" idx="2"/>
                </p:cNvCxnSpPr>
                <p:nvPr/>
              </p:nvCxnSpPr>
              <p:spPr>
                <a:xfrm rot="5400000">
                  <a:off x="2639014" y="3725346"/>
                  <a:ext cx="393804" cy="55463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37A6DD19-DF1D-4BD1-AD94-38F360F316B7}"/>
                </a:ext>
              </a:extLst>
            </p:cNvPr>
            <p:cNvGrpSpPr/>
            <p:nvPr/>
          </p:nvGrpSpPr>
          <p:grpSpPr>
            <a:xfrm>
              <a:off x="300414" y="2683889"/>
              <a:ext cx="3264520" cy="2833174"/>
              <a:chOff x="300414" y="2683889"/>
              <a:chExt cx="3264520" cy="2833174"/>
            </a:xfrm>
          </p:grpSpPr>
          <p:sp>
            <p:nvSpPr>
              <p:cNvPr id="8" name="Content Placeholder 2">
                <a:extLst>
                  <a:ext uri="{FF2B5EF4-FFF2-40B4-BE49-F238E27FC236}">
                    <a16:creationId xmlns:a16="http://schemas.microsoft.com/office/drawing/2014/main" id="{445C593E-77F7-48D8-A2A9-DFC7B1F718CA}"/>
                  </a:ext>
                </a:extLst>
              </p:cNvPr>
              <p:cNvSpPr txBox="1">
                <a:spLocks/>
              </p:cNvSpPr>
              <p:nvPr/>
            </p:nvSpPr>
            <p:spPr>
              <a:xfrm>
                <a:off x="902924" y="5009063"/>
                <a:ext cx="2305050" cy="5080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More Toe-lift at first then less over time</a:t>
                </a:r>
              </a:p>
            </p:txBody>
          </p:sp>
          <p:pic>
            <p:nvPicPr>
              <p:cNvPr id="39" name="Graphic 38">
                <a:extLst>
                  <a:ext uri="{FF2B5EF4-FFF2-40B4-BE49-F238E27FC236}">
                    <a16:creationId xmlns:a16="http://schemas.microsoft.com/office/drawing/2014/main" id="{C5319678-F14B-47EC-B9FB-DE00C4C8C5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22576">
                <a:off x="959221" y="2683889"/>
                <a:ext cx="1325399" cy="1710690"/>
              </a:xfrm>
              <a:prstGeom prst="rect">
                <a:avLst/>
              </a:prstGeom>
            </p:spPr>
          </p:pic>
          <p:pic>
            <p:nvPicPr>
              <p:cNvPr id="41" name="Graphic 40">
                <a:extLst>
                  <a:ext uri="{FF2B5EF4-FFF2-40B4-BE49-F238E27FC236}">
                    <a16:creationId xmlns:a16="http://schemas.microsoft.com/office/drawing/2014/main" id="{06BFFD9A-F589-419B-8E51-6621B1ABA9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0414" y="4439783"/>
                <a:ext cx="3264520" cy="368370"/>
              </a:xfrm>
              <a:prstGeom prst="rect">
                <a:avLst/>
              </a:prstGeom>
            </p:spPr>
          </p:pic>
        </p:grpSp>
      </p:grpSp>
      <p:grpSp>
        <p:nvGrpSpPr>
          <p:cNvPr id="60" name="Group 59">
            <a:extLst>
              <a:ext uri="{FF2B5EF4-FFF2-40B4-BE49-F238E27FC236}">
                <a16:creationId xmlns:a16="http://schemas.microsoft.com/office/drawing/2014/main" id="{C166D0F7-AA3C-4E3C-95BF-80502551D716}"/>
              </a:ext>
            </a:extLst>
          </p:cNvPr>
          <p:cNvGrpSpPr/>
          <p:nvPr/>
        </p:nvGrpSpPr>
        <p:grpSpPr>
          <a:xfrm>
            <a:off x="117296" y="4152081"/>
            <a:ext cx="3264520" cy="2694132"/>
            <a:chOff x="300414" y="2114021"/>
            <a:chExt cx="3264520" cy="2694132"/>
          </a:xfrm>
        </p:grpSpPr>
        <p:cxnSp>
          <p:nvCxnSpPr>
            <p:cNvPr id="66" name="Straight Arrow Connector 65">
              <a:extLst>
                <a:ext uri="{FF2B5EF4-FFF2-40B4-BE49-F238E27FC236}">
                  <a16:creationId xmlns:a16="http://schemas.microsoft.com/office/drawing/2014/main" id="{A5F4B59D-5CB1-4EDF-8DAD-1BCE1576DA5B}"/>
                </a:ext>
              </a:extLst>
            </p:cNvPr>
            <p:cNvCxnSpPr>
              <a:cxnSpLocks/>
            </p:cNvCxnSpPr>
            <p:nvPr/>
          </p:nvCxnSpPr>
          <p:spPr>
            <a:xfrm flipH="1">
              <a:off x="2506218" y="3531238"/>
              <a:ext cx="9454" cy="903602"/>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973AE638-0953-47ED-904B-EB74B8FADD70}"/>
                </a:ext>
              </a:extLst>
            </p:cNvPr>
            <p:cNvGrpSpPr/>
            <p:nvPr/>
          </p:nvGrpSpPr>
          <p:grpSpPr>
            <a:xfrm>
              <a:off x="300414" y="2114021"/>
              <a:ext cx="3264520" cy="2694132"/>
              <a:chOff x="300414" y="2114021"/>
              <a:chExt cx="3264520" cy="2694132"/>
            </a:xfrm>
          </p:grpSpPr>
          <p:pic>
            <p:nvPicPr>
              <p:cNvPr id="64" name="Graphic 63">
                <a:extLst>
                  <a:ext uri="{FF2B5EF4-FFF2-40B4-BE49-F238E27FC236}">
                    <a16:creationId xmlns:a16="http://schemas.microsoft.com/office/drawing/2014/main" id="{36F681FF-C3E6-4F6D-BA8E-A342D52AB6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22576">
                <a:off x="959613" y="2114021"/>
                <a:ext cx="1325399" cy="1710690"/>
              </a:xfrm>
              <a:prstGeom prst="rect">
                <a:avLst/>
              </a:prstGeom>
            </p:spPr>
          </p:pic>
          <p:pic>
            <p:nvPicPr>
              <p:cNvPr id="65" name="Graphic 64">
                <a:extLst>
                  <a:ext uri="{FF2B5EF4-FFF2-40B4-BE49-F238E27FC236}">
                    <a16:creationId xmlns:a16="http://schemas.microsoft.com/office/drawing/2014/main" id="{1625FEB2-E822-46AE-88FD-018722418E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0414" y="4439783"/>
                <a:ext cx="3264520" cy="368370"/>
              </a:xfrm>
              <a:prstGeom prst="rect">
                <a:avLst/>
              </a:prstGeom>
            </p:spPr>
          </p:pic>
        </p:grpSp>
      </p:grpSp>
      <p:grpSp>
        <p:nvGrpSpPr>
          <p:cNvPr id="87" name="Group 86">
            <a:extLst>
              <a:ext uri="{FF2B5EF4-FFF2-40B4-BE49-F238E27FC236}">
                <a16:creationId xmlns:a16="http://schemas.microsoft.com/office/drawing/2014/main" id="{893312C6-C3B7-492B-81CC-45B8A51BBADC}"/>
              </a:ext>
            </a:extLst>
          </p:cNvPr>
          <p:cNvGrpSpPr/>
          <p:nvPr/>
        </p:nvGrpSpPr>
        <p:grpSpPr>
          <a:xfrm>
            <a:off x="7858037" y="4895050"/>
            <a:ext cx="4322068" cy="1961735"/>
            <a:chOff x="7858037" y="4812247"/>
            <a:chExt cx="4322068" cy="1961735"/>
          </a:xfrm>
        </p:grpSpPr>
        <p:grpSp>
          <p:nvGrpSpPr>
            <p:cNvPr id="70" name="Group 69">
              <a:extLst>
                <a:ext uri="{FF2B5EF4-FFF2-40B4-BE49-F238E27FC236}">
                  <a16:creationId xmlns:a16="http://schemas.microsoft.com/office/drawing/2014/main" id="{CBB7820A-6C94-456A-824D-353FD8F03B8A}"/>
                </a:ext>
              </a:extLst>
            </p:cNvPr>
            <p:cNvGrpSpPr/>
            <p:nvPr/>
          </p:nvGrpSpPr>
          <p:grpSpPr>
            <a:xfrm>
              <a:off x="7858037" y="5004761"/>
              <a:ext cx="4322068" cy="1769221"/>
              <a:chOff x="7918067" y="3057497"/>
              <a:chExt cx="4322068" cy="1769221"/>
            </a:xfrm>
          </p:grpSpPr>
          <p:pic>
            <p:nvPicPr>
              <p:cNvPr id="71" name="Graphic 70">
                <a:extLst>
                  <a:ext uri="{FF2B5EF4-FFF2-40B4-BE49-F238E27FC236}">
                    <a16:creationId xmlns:a16="http://schemas.microsoft.com/office/drawing/2014/main" id="{4188E8C4-036C-4820-9276-ABE90EEBD5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69813">
                <a:off x="9334780" y="3057497"/>
                <a:ext cx="1258739" cy="1657074"/>
              </a:xfrm>
              <a:prstGeom prst="rect">
                <a:avLst/>
              </a:prstGeom>
            </p:spPr>
          </p:pic>
          <p:pic>
            <p:nvPicPr>
              <p:cNvPr id="74" name="Graphic 73">
                <a:extLst>
                  <a:ext uri="{FF2B5EF4-FFF2-40B4-BE49-F238E27FC236}">
                    <a16:creationId xmlns:a16="http://schemas.microsoft.com/office/drawing/2014/main" id="{BF25E240-AF7D-4F37-956D-5CC8C28FC9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18067" y="4401318"/>
                <a:ext cx="4322068" cy="425400"/>
              </a:xfrm>
              <a:prstGeom prst="rect">
                <a:avLst/>
              </a:prstGeom>
            </p:spPr>
          </p:pic>
        </p:grpSp>
        <p:sp>
          <p:nvSpPr>
            <p:cNvPr id="26" name="Arrow: Curved Right 25">
              <a:extLst>
                <a:ext uri="{FF2B5EF4-FFF2-40B4-BE49-F238E27FC236}">
                  <a16:creationId xmlns:a16="http://schemas.microsoft.com/office/drawing/2014/main" id="{FB4B6B7A-9599-4A01-8593-301DFA965005}"/>
                </a:ext>
              </a:extLst>
            </p:cNvPr>
            <p:cNvSpPr/>
            <p:nvPr/>
          </p:nvSpPr>
          <p:spPr>
            <a:xfrm rot="7590235" flipH="1">
              <a:off x="9819705" y="4787203"/>
              <a:ext cx="490559" cy="540648"/>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88" name="Group 87">
            <a:extLst>
              <a:ext uri="{FF2B5EF4-FFF2-40B4-BE49-F238E27FC236}">
                <a16:creationId xmlns:a16="http://schemas.microsoft.com/office/drawing/2014/main" id="{2A7B7579-82E3-4F44-8DC5-B20C09A53EBC}"/>
              </a:ext>
            </a:extLst>
          </p:cNvPr>
          <p:cNvGrpSpPr/>
          <p:nvPr/>
        </p:nvGrpSpPr>
        <p:grpSpPr>
          <a:xfrm>
            <a:off x="7829609" y="1069032"/>
            <a:ext cx="4322068" cy="3257803"/>
            <a:chOff x="7724105" y="601126"/>
            <a:chExt cx="4322068" cy="3257803"/>
          </a:xfrm>
        </p:grpSpPr>
        <p:grpSp>
          <p:nvGrpSpPr>
            <p:cNvPr id="53" name="Group 52">
              <a:extLst>
                <a:ext uri="{FF2B5EF4-FFF2-40B4-BE49-F238E27FC236}">
                  <a16:creationId xmlns:a16="http://schemas.microsoft.com/office/drawing/2014/main" id="{06C4417F-332B-4421-934C-A97B3BD18E3F}"/>
                </a:ext>
              </a:extLst>
            </p:cNvPr>
            <p:cNvGrpSpPr/>
            <p:nvPr/>
          </p:nvGrpSpPr>
          <p:grpSpPr>
            <a:xfrm>
              <a:off x="7724105" y="850428"/>
              <a:ext cx="4322068" cy="3008501"/>
              <a:chOff x="7918067" y="2713155"/>
              <a:chExt cx="4322068" cy="3008501"/>
            </a:xfrm>
          </p:grpSpPr>
          <p:pic>
            <p:nvPicPr>
              <p:cNvPr id="43" name="Graphic 42">
                <a:extLst>
                  <a:ext uri="{FF2B5EF4-FFF2-40B4-BE49-F238E27FC236}">
                    <a16:creationId xmlns:a16="http://schemas.microsoft.com/office/drawing/2014/main" id="{E48064BE-35BC-4B34-AD40-4CE2517D85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0654" y="2952426"/>
                <a:ext cx="1258739" cy="1657074"/>
              </a:xfrm>
              <a:prstGeom prst="rect">
                <a:avLst/>
              </a:prstGeom>
            </p:spPr>
          </p:pic>
          <p:sp>
            <p:nvSpPr>
              <p:cNvPr id="10" name="Content Placeholder 2">
                <a:extLst>
                  <a:ext uri="{FF2B5EF4-FFF2-40B4-BE49-F238E27FC236}">
                    <a16:creationId xmlns:a16="http://schemas.microsoft.com/office/drawing/2014/main" id="{590F0073-BE3B-4DF0-BAAD-AB117A9252AB}"/>
                  </a:ext>
                </a:extLst>
              </p:cNvPr>
              <p:cNvSpPr txBox="1">
                <a:spLocks/>
              </p:cNvSpPr>
              <p:nvPr/>
            </p:nvSpPr>
            <p:spPr>
              <a:xfrm>
                <a:off x="8563252" y="5022038"/>
                <a:ext cx="2656876" cy="699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Less ankle moments</a:t>
                </a:r>
              </a:p>
            </p:txBody>
          </p:sp>
          <p:grpSp>
            <p:nvGrpSpPr>
              <p:cNvPr id="27" name="Group 26">
                <a:extLst>
                  <a:ext uri="{FF2B5EF4-FFF2-40B4-BE49-F238E27FC236}">
                    <a16:creationId xmlns:a16="http://schemas.microsoft.com/office/drawing/2014/main" id="{B1C46503-139A-4F60-BECB-C386C4470A55}"/>
                  </a:ext>
                </a:extLst>
              </p:cNvPr>
              <p:cNvGrpSpPr/>
              <p:nvPr/>
            </p:nvGrpSpPr>
            <p:grpSpPr>
              <a:xfrm>
                <a:off x="8629650" y="2713155"/>
                <a:ext cx="1248037" cy="673567"/>
                <a:chOff x="2268402" y="4667590"/>
                <a:chExt cx="1248037" cy="673567"/>
              </a:xfrm>
            </p:grpSpPr>
            <p:sp>
              <p:nvSpPr>
                <p:cNvPr id="28" name="Content Placeholder 2">
                  <a:extLst>
                    <a:ext uri="{FF2B5EF4-FFF2-40B4-BE49-F238E27FC236}">
                      <a16:creationId xmlns:a16="http://schemas.microsoft.com/office/drawing/2014/main" id="{6C11FF4A-4D10-478C-8666-1D4019B89E8B}"/>
                    </a:ext>
                  </a:extLst>
                </p:cNvPr>
                <p:cNvSpPr txBox="1">
                  <a:spLocks/>
                </p:cNvSpPr>
                <p:nvPr/>
              </p:nvSpPr>
              <p:spPr>
                <a:xfrm>
                  <a:off x="2268402" y="4941362"/>
                  <a:ext cx="882317" cy="399795"/>
                </a:xfrm>
                <a:prstGeom prst="rect">
                  <a:avLst/>
                </a:prstGeom>
                <a:ln>
                  <a:solidFill>
                    <a:schemeClr val="tx1"/>
                  </a:solidFill>
                </a:ln>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Ankle Moment</a:t>
                  </a:r>
                </a:p>
              </p:txBody>
            </p:sp>
            <p:cxnSp>
              <p:nvCxnSpPr>
                <p:cNvPr id="29" name="Connector: Curved 28">
                  <a:extLst>
                    <a:ext uri="{FF2B5EF4-FFF2-40B4-BE49-F238E27FC236}">
                      <a16:creationId xmlns:a16="http://schemas.microsoft.com/office/drawing/2014/main" id="{6CFF6865-E8C6-4BD7-A85A-C817C8EE380E}"/>
                    </a:ext>
                  </a:extLst>
                </p:cNvPr>
                <p:cNvCxnSpPr>
                  <a:cxnSpLocks/>
                </p:cNvCxnSpPr>
                <p:nvPr/>
              </p:nvCxnSpPr>
              <p:spPr>
                <a:xfrm rot="5400000" flipH="1" flipV="1">
                  <a:off x="3112163" y="4736983"/>
                  <a:ext cx="473670" cy="33488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6" name="Graphic 45">
                <a:extLst>
                  <a:ext uri="{FF2B5EF4-FFF2-40B4-BE49-F238E27FC236}">
                    <a16:creationId xmlns:a16="http://schemas.microsoft.com/office/drawing/2014/main" id="{83BFD15D-87BA-43BB-B217-AF8EF5FDD0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18067" y="4401318"/>
                <a:ext cx="4322068" cy="425400"/>
              </a:xfrm>
              <a:prstGeom prst="rect">
                <a:avLst/>
              </a:prstGeom>
            </p:spPr>
          </p:pic>
        </p:grpSp>
        <p:sp>
          <p:nvSpPr>
            <p:cNvPr id="77" name="Arrow: Curved Right 76">
              <a:extLst>
                <a:ext uri="{FF2B5EF4-FFF2-40B4-BE49-F238E27FC236}">
                  <a16:creationId xmlns:a16="http://schemas.microsoft.com/office/drawing/2014/main" id="{9643A35A-85F7-4A03-83DD-CD6195E11B08}"/>
                </a:ext>
              </a:extLst>
            </p:cNvPr>
            <p:cNvSpPr/>
            <p:nvPr/>
          </p:nvSpPr>
          <p:spPr>
            <a:xfrm rot="7590235" flipH="1">
              <a:off x="9646226" y="438087"/>
              <a:ext cx="932294" cy="1258371"/>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86" name="Group 85">
            <a:extLst>
              <a:ext uri="{FF2B5EF4-FFF2-40B4-BE49-F238E27FC236}">
                <a16:creationId xmlns:a16="http://schemas.microsoft.com/office/drawing/2014/main" id="{1068A92D-62A8-4267-B34B-94B8AF03CA4C}"/>
              </a:ext>
            </a:extLst>
          </p:cNvPr>
          <p:cNvGrpSpPr/>
          <p:nvPr/>
        </p:nvGrpSpPr>
        <p:grpSpPr>
          <a:xfrm>
            <a:off x="3534537" y="5190862"/>
            <a:ext cx="4101648" cy="1899151"/>
            <a:chOff x="3802774" y="5108058"/>
            <a:chExt cx="4101648" cy="1899151"/>
          </a:xfrm>
        </p:grpSpPr>
        <p:pic>
          <p:nvPicPr>
            <p:cNvPr id="81" name="Graphic 80">
              <a:extLst>
                <a:ext uri="{FF2B5EF4-FFF2-40B4-BE49-F238E27FC236}">
                  <a16:creationId xmlns:a16="http://schemas.microsoft.com/office/drawing/2014/main" id="{9E067813-EDAB-47BE-A8E2-A626728821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2774" y="6346920"/>
              <a:ext cx="4101648" cy="425400"/>
            </a:xfrm>
            <a:prstGeom prst="rect">
              <a:avLst/>
            </a:prstGeom>
          </p:spPr>
        </p:pic>
        <p:pic>
          <p:nvPicPr>
            <p:cNvPr id="85" name="Graphic 84">
              <a:extLst>
                <a:ext uri="{FF2B5EF4-FFF2-40B4-BE49-F238E27FC236}">
                  <a16:creationId xmlns:a16="http://schemas.microsoft.com/office/drawing/2014/main" id="{0596D6CB-EADF-423B-8DA7-B7C175DEDD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276180">
              <a:off x="5240603" y="5108058"/>
              <a:ext cx="1654679" cy="1562752"/>
            </a:xfrm>
            <a:prstGeom prst="rect">
              <a:avLst/>
            </a:prstGeom>
          </p:spPr>
        </p:pic>
        <p:grpSp>
          <p:nvGrpSpPr>
            <p:cNvPr id="51" name="Group 50">
              <a:extLst>
                <a:ext uri="{FF2B5EF4-FFF2-40B4-BE49-F238E27FC236}">
                  <a16:creationId xmlns:a16="http://schemas.microsoft.com/office/drawing/2014/main" id="{772C4A9E-33CC-467C-9574-F26E3ECEB2B9}"/>
                </a:ext>
              </a:extLst>
            </p:cNvPr>
            <p:cNvGrpSpPr/>
            <p:nvPr/>
          </p:nvGrpSpPr>
          <p:grpSpPr>
            <a:xfrm>
              <a:off x="5586063" y="5946051"/>
              <a:ext cx="2045155" cy="1061158"/>
              <a:chOff x="5788119" y="3575228"/>
              <a:chExt cx="2045155" cy="1061158"/>
            </a:xfrm>
          </p:grpSpPr>
          <p:grpSp>
            <p:nvGrpSpPr>
              <p:cNvPr id="52" name="Group 51">
                <a:extLst>
                  <a:ext uri="{FF2B5EF4-FFF2-40B4-BE49-F238E27FC236}">
                    <a16:creationId xmlns:a16="http://schemas.microsoft.com/office/drawing/2014/main" id="{B04E28D1-19C5-4025-8AEF-C259AAC79F57}"/>
                  </a:ext>
                </a:extLst>
              </p:cNvPr>
              <p:cNvGrpSpPr/>
              <p:nvPr/>
            </p:nvGrpSpPr>
            <p:grpSpPr>
              <a:xfrm>
                <a:off x="5788119" y="3711931"/>
                <a:ext cx="2045155" cy="628148"/>
                <a:chOff x="5788119" y="3711931"/>
                <a:chExt cx="2045155" cy="628148"/>
              </a:xfrm>
            </p:grpSpPr>
            <p:cxnSp>
              <p:nvCxnSpPr>
                <p:cNvPr id="57" name="Straight Connector 56">
                  <a:extLst>
                    <a:ext uri="{FF2B5EF4-FFF2-40B4-BE49-F238E27FC236}">
                      <a16:creationId xmlns:a16="http://schemas.microsoft.com/office/drawing/2014/main" id="{A8F848BA-C364-422C-8E24-FEBE4275E4BA}"/>
                    </a:ext>
                  </a:extLst>
                </p:cNvPr>
                <p:cNvCxnSpPr>
                  <a:cxnSpLocks/>
                </p:cNvCxnSpPr>
                <p:nvPr/>
              </p:nvCxnSpPr>
              <p:spPr>
                <a:xfrm>
                  <a:off x="5788119" y="4130241"/>
                  <a:ext cx="1928318" cy="209838"/>
                </a:xfrm>
                <a:prstGeom prst="line">
                  <a:avLst/>
                </a:prstGeom>
                <a:ln w="31750">
                  <a:solidFill>
                    <a:srgbClr val="C00000"/>
                  </a:solidFill>
                  <a:prstDash val="lgDash"/>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6FE6326-5F7F-4283-B095-F28B3D31871E}"/>
                    </a:ext>
                  </a:extLst>
                </p:cNvPr>
                <p:cNvCxnSpPr>
                  <a:cxnSpLocks/>
                </p:cNvCxnSpPr>
                <p:nvPr/>
              </p:nvCxnSpPr>
              <p:spPr>
                <a:xfrm flipV="1">
                  <a:off x="5788119" y="3711931"/>
                  <a:ext cx="2045155" cy="418310"/>
                </a:xfrm>
                <a:prstGeom prst="line">
                  <a:avLst/>
                </a:prstGeom>
                <a:ln w="31750">
                  <a:solidFill>
                    <a:srgbClr val="C00000"/>
                  </a:solidFill>
                  <a:prstDash val="lgDash"/>
                </a:ln>
              </p:spPr>
              <p:style>
                <a:lnRef idx="1">
                  <a:schemeClr val="dk1"/>
                </a:lnRef>
                <a:fillRef idx="0">
                  <a:schemeClr val="dk1"/>
                </a:fillRef>
                <a:effectRef idx="0">
                  <a:schemeClr val="dk1"/>
                </a:effectRef>
                <a:fontRef idx="minor">
                  <a:schemeClr val="tx1"/>
                </a:fontRef>
              </p:style>
            </p:cxnSp>
          </p:grpSp>
          <p:sp>
            <p:nvSpPr>
              <p:cNvPr id="54" name="Content Placeholder 2">
                <a:extLst>
                  <a:ext uri="{FF2B5EF4-FFF2-40B4-BE49-F238E27FC236}">
                    <a16:creationId xmlns:a16="http://schemas.microsoft.com/office/drawing/2014/main" id="{56C1FFC4-AD55-4D6C-A97F-B4E9D4B0836C}"/>
                  </a:ext>
                </a:extLst>
              </p:cNvPr>
              <p:cNvSpPr txBox="1">
                <a:spLocks/>
              </p:cNvSpPr>
              <p:nvPr/>
            </p:nvSpPr>
            <p:spPr>
              <a:xfrm>
                <a:off x="7138634" y="3929046"/>
                <a:ext cx="453185" cy="30948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solidFill>
                      <a:srgbClr val="FF0000"/>
                    </a:solidFill>
                  </a:rPr>
                  <a:t>Ɵ</a:t>
                </a:r>
              </a:p>
            </p:txBody>
          </p:sp>
          <p:sp>
            <p:nvSpPr>
              <p:cNvPr id="55" name="Arc 54">
                <a:extLst>
                  <a:ext uri="{FF2B5EF4-FFF2-40B4-BE49-F238E27FC236}">
                    <a16:creationId xmlns:a16="http://schemas.microsoft.com/office/drawing/2014/main" id="{5D00F98A-5ECB-43B0-A74E-9EC389883CFA}"/>
                  </a:ext>
                </a:extLst>
              </p:cNvPr>
              <p:cNvSpPr/>
              <p:nvPr/>
            </p:nvSpPr>
            <p:spPr>
              <a:xfrm rot="1740000">
                <a:off x="6506328" y="3575228"/>
                <a:ext cx="1065458" cy="1061158"/>
              </a:xfrm>
              <a:prstGeom prst="arc">
                <a:avLst>
                  <a:gd name="adj1" fmla="val 17661867"/>
                  <a:gd name="adj2" fmla="val 21219096"/>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grpSp>
      </p:grpSp>
      <p:sp>
        <p:nvSpPr>
          <p:cNvPr id="59" name="Title 1">
            <a:extLst>
              <a:ext uri="{FF2B5EF4-FFF2-40B4-BE49-F238E27FC236}">
                <a16:creationId xmlns:a16="http://schemas.microsoft.com/office/drawing/2014/main" id="{A8F36015-43EB-4912-820B-BA65B0CC8B04}"/>
              </a:ext>
            </a:extLst>
          </p:cNvPr>
          <p:cNvSpPr>
            <a:spLocks noGrp="1"/>
          </p:cNvSpPr>
          <p:nvPr>
            <p:ph type="title"/>
          </p:nvPr>
        </p:nvSpPr>
        <p:spPr>
          <a:xfrm>
            <a:off x="409080" y="-105894"/>
            <a:ext cx="10515600" cy="1325563"/>
          </a:xfrm>
        </p:spPr>
        <p:txBody>
          <a:bodyPr/>
          <a:lstStyle/>
          <a:p>
            <a:r>
              <a:rPr lang="en-US" dirty="0"/>
              <a:t>Current and Future Work: Specific Aim 2</a:t>
            </a:r>
          </a:p>
        </p:txBody>
      </p:sp>
      <p:grpSp>
        <p:nvGrpSpPr>
          <p:cNvPr id="45" name="Group 44">
            <a:extLst>
              <a:ext uri="{FF2B5EF4-FFF2-40B4-BE49-F238E27FC236}">
                <a16:creationId xmlns:a16="http://schemas.microsoft.com/office/drawing/2014/main" id="{45A38245-DB96-444F-A3F1-80A07FABD918}"/>
              </a:ext>
            </a:extLst>
          </p:cNvPr>
          <p:cNvGrpSpPr/>
          <p:nvPr/>
        </p:nvGrpSpPr>
        <p:grpSpPr>
          <a:xfrm>
            <a:off x="609600" y="1197226"/>
            <a:ext cx="394880" cy="407113"/>
            <a:chOff x="609600" y="1197226"/>
            <a:chExt cx="394880" cy="407113"/>
          </a:xfrm>
        </p:grpSpPr>
        <p:cxnSp>
          <p:nvCxnSpPr>
            <p:cNvPr id="40" name="Straight Connector 39">
              <a:extLst>
                <a:ext uri="{FF2B5EF4-FFF2-40B4-BE49-F238E27FC236}">
                  <a16:creationId xmlns:a16="http://schemas.microsoft.com/office/drawing/2014/main" id="{FF15F8B8-C6F8-4824-9968-9CB3815186CF}"/>
                </a:ext>
              </a:extLst>
            </p:cNvPr>
            <p:cNvCxnSpPr/>
            <p:nvPr/>
          </p:nvCxnSpPr>
          <p:spPr>
            <a:xfrm>
              <a:off x="609600" y="1197226"/>
              <a:ext cx="0" cy="4071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3397F-9F9B-45C5-96E0-7B32BC9DFDD8}"/>
                </a:ext>
              </a:extLst>
            </p:cNvPr>
            <p:cNvCxnSpPr>
              <a:cxnSpLocks/>
            </p:cNvCxnSpPr>
            <p:nvPr/>
          </p:nvCxnSpPr>
          <p:spPr>
            <a:xfrm rot="5400000" flipV="1">
              <a:off x="807040" y="1406899"/>
              <a:ext cx="0" cy="394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13D8F54-270B-4117-B036-B3A268B492FD}"/>
                </a:ext>
              </a:extLst>
            </p:cNvPr>
            <p:cNvSpPr/>
            <p:nvPr/>
          </p:nvSpPr>
          <p:spPr>
            <a:xfrm>
              <a:off x="616755" y="1520890"/>
              <a:ext cx="70837" cy="823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8755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926601-8645-4DC0-9086-60A6CA097C04}"/>
              </a:ext>
            </a:extLst>
          </p:cNvPr>
          <p:cNvSpPr>
            <a:spLocks noGrp="1"/>
          </p:cNvSpPr>
          <p:nvPr>
            <p:ph type="sldNum" sz="quarter" idx="12"/>
          </p:nvPr>
        </p:nvSpPr>
        <p:spPr/>
        <p:txBody>
          <a:bodyPr/>
          <a:lstStyle/>
          <a:p>
            <a:fld id="{BD657E71-A795-4BEB-ACEA-55B645E02BE9}" type="slidenum">
              <a:rPr lang="en-US" smtClean="0"/>
              <a:t>33</a:t>
            </a:fld>
            <a:endParaRPr lang="en-US"/>
          </a:p>
        </p:txBody>
      </p:sp>
      <p:sp>
        <p:nvSpPr>
          <p:cNvPr id="8" name="Title 1">
            <a:extLst>
              <a:ext uri="{FF2B5EF4-FFF2-40B4-BE49-F238E27FC236}">
                <a16:creationId xmlns:a16="http://schemas.microsoft.com/office/drawing/2014/main" id="{BD46D39C-607A-49D6-BEAD-12D065512AB3}"/>
              </a:ext>
            </a:extLst>
          </p:cNvPr>
          <p:cNvSpPr txBox="1">
            <a:spLocks/>
          </p:cNvSpPr>
          <p:nvPr/>
        </p:nvSpPr>
        <p:spPr>
          <a:xfrm>
            <a:off x="1918970" y="62071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Sensors</a:t>
            </a:r>
            <a:endParaRPr lang="en-US" dirty="0"/>
          </a:p>
        </p:txBody>
      </p:sp>
      <p:pic>
        <p:nvPicPr>
          <p:cNvPr id="9" name="Content Placeholder 4">
            <a:extLst>
              <a:ext uri="{FF2B5EF4-FFF2-40B4-BE49-F238E27FC236}">
                <a16:creationId xmlns:a16="http://schemas.microsoft.com/office/drawing/2014/main" id="{5D12BD4D-F6E1-4123-998F-CDC3496656C3}"/>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877" t="21003" b="23639"/>
          <a:stretch/>
        </p:blipFill>
        <p:spPr>
          <a:xfrm rot="16200000">
            <a:off x="5816019" y="2039727"/>
            <a:ext cx="5863356" cy="2657016"/>
          </a:xfrm>
        </p:spPr>
      </p:pic>
      <p:pic>
        <p:nvPicPr>
          <p:cNvPr id="10" name="Picture 4" descr="https://base.xsens.com/hc/en-us/article_attachments/205181789/MTw_DK_Lite.jpg">
            <a:extLst>
              <a:ext uri="{FF2B5EF4-FFF2-40B4-BE49-F238E27FC236}">
                <a16:creationId xmlns:a16="http://schemas.microsoft.com/office/drawing/2014/main" id="{1A3E0B24-7A87-4B64-9077-C9AAFF8AAA9A}"/>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9218" b="89340" l="1031" r="94470">
                        <a14:foregroundMark x1="67073" y1="64264" x2="77288" y2="55177"/>
                        <a14:foregroundMark x1="66573" y1="54827" x2="77288" y2="49279"/>
                        <a14:foregroundMark x1="44299" y1="17955" x2="41581" y2="14286"/>
                        <a14:foregroundMark x1="40925" y1="13412" x2="40300" y2="13150"/>
                        <a14:foregroundMark x1="68322" y1="77807" x2="83536" y2="60682"/>
                        <a14:foregroundMark x1="64948" y1="77414" x2="56264" y2="66186"/>
                        <a14:foregroundMark x1="80725" y1="44343" x2="84099" y2="40673"/>
                        <a14:foregroundMark x1="85505" y1="51813" x2="90909" y2="46177"/>
                      </a14:backgroundRemoval>
                    </a14:imgEffect>
                  </a14:imgLayer>
                </a14:imgProps>
              </a:ext>
              <a:ext uri="{28A0092B-C50C-407E-A947-70E740481C1C}">
                <a14:useLocalDpi xmlns:a14="http://schemas.microsoft.com/office/drawing/2010/main" val="0"/>
              </a:ext>
            </a:extLst>
          </a:blip>
          <a:srcRect l="2173" t="8690" r="5909" b="11365"/>
          <a:stretch/>
        </p:blipFill>
        <p:spPr bwMode="auto">
          <a:xfrm>
            <a:off x="4872312" y="697248"/>
            <a:ext cx="2343151"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14ADE67-F2FA-41C3-9FB8-A7588047F49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747" t="14863" r="37012" b="19017"/>
          <a:stretch/>
        </p:blipFill>
        <p:spPr>
          <a:xfrm rot="16200000">
            <a:off x="1152787" y="2831497"/>
            <a:ext cx="3925616" cy="3011216"/>
          </a:xfrm>
          <a:prstGeom prst="rect">
            <a:avLst/>
          </a:prstGeom>
        </p:spPr>
      </p:pic>
      <p:pic>
        <p:nvPicPr>
          <p:cNvPr id="12" name="Picture 6" descr="Image result for ipecs rtc electronics">
            <a:extLst>
              <a:ext uri="{FF2B5EF4-FFF2-40B4-BE49-F238E27FC236}">
                <a16:creationId xmlns:a16="http://schemas.microsoft.com/office/drawing/2014/main" id="{05287F7B-AC09-4EAB-BE7E-5A4B14DBB3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1387" y="2624123"/>
            <a:ext cx="1905000"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Peter\Documents\Documentation\Daeeun Custom Microcontroller Board\Board v1\Photos from Daeeun\Board_Main_Soldered_Front.jpg">
            <a:extLst>
              <a:ext uri="{FF2B5EF4-FFF2-40B4-BE49-F238E27FC236}">
                <a16:creationId xmlns:a16="http://schemas.microsoft.com/office/drawing/2014/main" id="{1CD0C546-AD9B-4458-8C89-B2CE865D9C6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818" t="11212" r="4140" b="3914"/>
          <a:stretch/>
        </p:blipFill>
        <p:spPr bwMode="auto">
          <a:xfrm>
            <a:off x="4918969" y="4732423"/>
            <a:ext cx="2249836" cy="1623927"/>
          </a:xfrm>
          <a:prstGeom prst="rect">
            <a:avLst/>
          </a:prstGeom>
          <a:noFill/>
          <a:ln>
            <a:noFill/>
          </a:ln>
          <a:effectLst>
            <a:softEdge rad="127000"/>
          </a:effectLst>
        </p:spPr>
      </p:pic>
      <p:sp>
        <p:nvSpPr>
          <p:cNvPr id="14" name="TextBox 13">
            <a:extLst>
              <a:ext uri="{FF2B5EF4-FFF2-40B4-BE49-F238E27FC236}">
                <a16:creationId xmlns:a16="http://schemas.microsoft.com/office/drawing/2014/main" id="{0A675EF2-2914-44AD-8841-7F67089ACFDE}"/>
              </a:ext>
            </a:extLst>
          </p:cNvPr>
          <p:cNvSpPr txBox="1"/>
          <p:nvPr/>
        </p:nvSpPr>
        <p:spPr>
          <a:xfrm>
            <a:off x="5248550" y="436560"/>
            <a:ext cx="1590675" cy="366030"/>
          </a:xfrm>
          <a:prstGeom prst="rect">
            <a:avLst/>
          </a:prstGeom>
        </p:spPr>
        <p:txBody>
          <a:bodyPr vert="horz" wrap="square" lIns="91440" tIns="45720" rIns="91440" bIns="45720" rtlCol="0">
            <a:normAutofit/>
          </a:bodyPr>
          <a:lstStyle/>
          <a:p>
            <a:pPr algn="ctr"/>
            <a:r>
              <a:rPr lang="en-US" sz="1600" dirty="0" err="1">
                <a:solidFill>
                  <a:srgbClr val="000000"/>
                </a:solidFill>
                <a:latin typeface="Arial" panose="020B0604020202020204" pitchFamily="34" charset="0"/>
                <a:cs typeface="Arial" panose="020B0604020202020204" pitchFamily="34" charset="0"/>
              </a:rPr>
              <a:t>Xsens</a:t>
            </a:r>
            <a:r>
              <a:rPr lang="en-US" sz="1600" dirty="0">
                <a:solidFill>
                  <a:srgbClr val="000000"/>
                </a:solidFill>
                <a:latin typeface="Arial" panose="020B0604020202020204" pitchFamily="34" charset="0"/>
                <a:cs typeface="Arial" panose="020B0604020202020204" pitchFamily="34" charset="0"/>
              </a:rPr>
              <a:t> IMU Suit</a:t>
            </a:r>
          </a:p>
        </p:txBody>
      </p:sp>
      <p:sp>
        <p:nvSpPr>
          <p:cNvPr id="15" name="Rectangle 14">
            <a:extLst>
              <a:ext uri="{FF2B5EF4-FFF2-40B4-BE49-F238E27FC236}">
                <a16:creationId xmlns:a16="http://schemas.microsoft.com/office/drawing/2014/main" id="{1D37EC7C-D0D1-44D6-B4A8-6D0D3DA518FB}"/>
              </a:ext>
            </a:extLst>
          </p:cNvPr>
          <p:cNvSpPr/>
          <p:nvPr/>
        </p:nvSpPr>
        <p:spPr>
          <a:xfrm>
            <a:off x="4872312" y="2284658"/>
            <a:ext cx="2343151" cy="2081735"/>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4F0C4A4-B992-459C-8DA5-138D60DECFBD}"/>
              </a:ext>
            </a:extLst>
          </p:cNvPr>
          <p:cNvSpPr txBox="1"/>
          <p:nvPr/>
        </p:nvSpPr>
        <p:spPr>
          <a:xfrm>
            <a:off x="4905648" y="2326653"/>
            <a:ext cx="2276478" cy="366030"/>
          </a:xfrm>
          <a:prstGeom prst="rect">
            <a:avLst/>
          </a:prstGeom>
        </p:spPr>
        <p:txBody>
          <a:bodyPr vert="horz" wrap="square" lIns="91440" tIns="45720" rIns="91440" bIns="45720" rtlCol="0">
            <a:normAutofit/>
          </a:bodyPr>
          <a:lstStyle/>
          <a:p>
            <a:pPr algn="ctr"/>
            <a:r>
              <a:rPr lang="en-US" sz="1600" dirty="0" err="1">
                <a:solidFill>
                  <a:srgbClr val="000000"/>
                </a:solidFill>
                <a:latin typeface="Arial" panose="020B0604020202020204" pitchFamily="34" charset="0"/>
                <a:cs typeface="Arial" panose="020B0604020202020204" pitchFamily="34" charset="0"/>
              </a:rPr>
              <a:t>iPecs</a:t>
            </a:r>
            <a:r>
              <a:rPr lang="en-US" sz="1600" dirty="0">
                <a:solidFill>
                  <a:srgbClr val="000000"/>
                </a:solidFill>
                <a:latin typeface="Arial" panose="020B0604020202020204" pitchFamily="34" charset="0"/>
                <a:cs typeface="Arial" panose="020B0604020202020204" pitchFamily="34" charset="0"/>
              </a:rPr>
              <a:t> Load Cell</a:t>
            </a:r>
          </a:p>
        </p:txBody>
      </p:sp>
      <p:sp>
        <p:nvSpPr>
          <p:cNvPr id="17" name="TextBox 16">
            <a:extLst>
              <a:ext uri="{FF2B5EF4-FFF2-40B4-BE49-F238E27FC236}">
                <a16:creationId xmlns:a16="http://schemas.microsoft.com/office/drawing/2014/main" id="{378F8F6C-0217-4134-9D18-AFFF5D492344}"/>
              </a:ext>
            </a:extLst>
          </p:cNvPr>
          <p:cNvSpPr txBox="1"/>
          <p:nvPr/>
        </p:nvSpPr>
        <p:spPr>
          <a:xfrm>
            <a:off x="4872312" y="4491633"/>
            <a:ext cx="2343151" cy="366030"/>
          </a:xfrm>
          <a:prstGeom prst="rect">
            <a:avLst/>
          </a:prstGeom>
        </p:spPr>
        <p:txBody>
          <a:bodyPr vert="horz" wrap="square" lIns="91440" tIns="45720" rIns="91440" bIns="45720" rtlCol="0">
            <a:normAutofit/>
          </a:bodyPr>
          <a:lstStyle/>
          <a:p>
            <a:r>
              <a:rPr lang="en-US" sz="1600" dirty="0">
                <a:solidFill>
                  <a:srgbClr val="000000"/>
                </a:solidFill>
                <a:latin typeface="Arial" panose="020B0604020202020204" pitchFamily="34" charset="0"/>
                <a:cs typeface="Arial" panose="020B0604020202020204" pitchFamily="34" charset="0"/>
              </a:rPr>
              <a:t>Microcontroller and IMU</a:t>
            </a:r>
          </a:p>
        </p:txBody>
      </p:sp>
      <p:grpSp>
        <p:nvGrpSpPr>
          <p:cNvPr id="18" name="Group 17">
            <a:extLst>
              <a:ext uri="{FF2B5EF4-FFF2-40B4-BE49-F238E27FC236}">
                <a16:creationId xmlns:a16="http://schemas.microsoft.com/office/drawing/2014/main" id="{3A22DBB9-CE07-4B90-A4E4-81EEB448AAE3}"/>
              </a:ext>
            </a:extLst>
          </p:cNvPr>
          <p:cNvGrpSpPr/>
          <p:nvPr/>
        </p:nvGrpSpPr>
        <p:grpSpPr>
          <a:xfrm>
            <a:off x="2174240" y="3547425"/>
            <a:ext cx="6386456" cy="1461144"/>
            <a:chOff x="883920" y="3291840"/>
            <a:chExt cx="6386456" cy="1461144"/>
          </a:xfrm>
        </p:grpSpPr>
        <p:sp>
          <p:nvSpPr>
            <p:cNvPr id="19" name="Oval 18">
              <a:extLst>
                <a:ext uri="{FF2B5EF4-FFF2-40B4-BE49-F238E27FC236}">
                  <a16:creationId xmlns:a16="http://schemas.microsoft.com/office/drawing/2014/main" id="{33F78A88-7B5A-4189-B7FF-0D35A19768A2}"/>
                </a:ext>
              </a:extLst>
            </p:cNvPr>
            <p:cNvSpPr/>
            <p:nvPr/>
          </p:nvSpPr>
          <p:spPr>
            <a:xfrm>
              <a:off x="883920" y="3291840"/>
              <a:ext cx="967740" cy="701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A4E16B0-76E2-4333-B2E3-A6F31329D35A}"/>
                </a:ext>
              </a:extLst>
            </p:cNvPr>
            <p:cNvSpPr/>
            <p:nvPr/>
          </p:nvSpPr>
          <p:spPr>
            <a:xfrm>
              <a:off x="6786282" y="4349571"/>
              <a:ext cx="484094" cy="4034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1313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2207-FDC3-469F-AA84-65856F8332B1}"/>
              </a:ext>
            </a:extLst>
          </p:cNvPr>
          <p:cNvSpPr>
            <a:spLocks noGrp="1"/>
          </p:cNvSpPr>
          <p:nvPr>
            <p:ph type="title"/>
          </p:nvPr>
        </p:nvSpPr>
        <p:spPr/>
        <p:txBody>
          <a:bodyPr/>
          <a:lstStyle/>
          <a:p>
            <a:r>
              <a:rPr lang="en-US" dirty="0"/>
              <a:t>Concerns</a:t>
            </a:r>
          </a:p>
        </p:txBody>
      </p:sp>
      <p:sp>
        <p:nvSpPr>
          <p:cNvPr id="3" name="Content Placeholder 2">
            <a:extLst>
              <a:ext uri="{FF2B5EF4-FFF2-40B4-BE49-F238E27FC236}">
                <a16:creationId xmlns:a16="http://schemas.microsoft.com/office/drawing/2014/main" id="{E3991C3A-DA81-4327-94D4-27CB1A94793E}"/>
              </a:ext>
            </a:extLst>
          </p:cNvPr>
          <p:cNvSpPr>
            <a:spLocks noGrp="1"/>
          </p:cNvSpPr>
          <p:nvPr>
            <p:ph idx="1"/>
          </p:nvPr>
        </p:nvSpPr>
        <p:spPr/>
        <p:txBody>
          <a:bodyPr/>
          <a:lstStyle/>
          <a:p>
            <a:r>
              <a:rPr lang="en-US" dirty="0"/>
              <a:t>May be too much development over a short period of time</a:t>
            </a:r>
          </a:p>
          <a:p>
            <a:r>
              <a:rPr lang="en-US" dirty="0"/>
              <a:t>May not see enough adaptation for persons with amputations</a:t>
            </a:r>
          </a:p>
          <a:p>
            <a:r>
              <a:rPr lang="en-US" dirty="0"/>
              <a:t>The prosthetic ankle + electronics may be too bulky and heavy</a:t>
            </a:r>
          </a:p>
          <a:p>
            <a:r>
              <a:rPr lang="en-US" dirty="0"/>
              <a:t>The TADA feedback controller should be able to estimate ankle kinetics (forces), but it is not clear yet how to estimate knee kinetics to assess how persons with amputations will adapt to wearing the TADA</a:t>
            </a:r>
          </a:p>
          <a:p>
            <a:endParaRPr lang="en-US" dirty="0"/>
          </a:p>
        </p:txBody>
      </p:sp>
      <p:sp>
        <p:nvSpPr>
          <p:cNvPr id="4" name="Slide Number Placeholder 3">
            <a:extLst>
              <a:ext uri="{FF2B5EF4-FFF2-40B4-BE49-F238E27FC236}">
                <a16:creationId xmlns:a16="http://schemas.microsoft.com/office/drawing/2014/main" id="{FDFF79E6-2C85-4DA8-8723-E997A7D75BD0}"/>
              </a:ext>
            </a:extLst>
          </p:cNvPr>
          <p:cNvSpPr>
            <a:spLocks noGrp="1"/>
          </p:cNvSpPr>
          <p:nvPr>
            <p:ph type="sldNum" sz="quarter" idx="12"/>
          </p:nvPr>
        </p:nvSpPr>
        <p:spPr/>
        <p:txBody>
          <a:bodyPr/>
          <a:lstStyle/>
          <a:p>
            <a:fld id="{BD657E71-A795-4BEB-ACEA-55B645E02BE9}" type="slidenum">
              <a:rPr lang="en-US" smtClean="0"/>
              <a:t>34</a:t>
            </a:fld>
            <a:endParaRPr lang="en-US"/>
          </a:p>
        </p:txBody>
      </p:sp>
    </p:spTree>
    <p:extLst>
      <p:ext uri="{BB962C8B-B14F-4D97-AF65-F5344CB8AC3E}">
        <p14:creationId xmlns:p14="http://schemas.microsoft.com/office/powerpoint/2010/main" val="381171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F4CF-210F-4DE7-91BB-EED7B9AC19A3}"/>
              </a:ext>
            </a:extLst>
          </p:cNvPr>
          <p:cNvSpPr>
            <a:spLocks noGrp="1"/>
          </p:cNvSpPr>
          <p:nvPr>
            <p:ph type="title"/>
          </p:nvPr>
        </p:nvSpPr>
        <p:spPr/>
        <p:txBody>
          <a:bodyPr/>
          <a:lstStyle/>
          <a:p>
            <a:r>
              <a:rPr lang="en-US" dirty="0">
                <a:latin typeface="+mn-lt"/>
              </a:rPr>
              <a:t>Background: Introduction</a:t>
            </a:r>
          </a:p>
        </p:txBody>
      </p:sp>
      <p:sp>
        <p:nvSpPr>
          <p:cNvPr id="3" name="Content Placeholder 2">
            <a:extLst>
              <a:ext uri="{FF2B5EF4-FFF2-40B4-BE49-F238E27FC236}">
                <a16:creationId xmlns:a16="http://schemas.microsoft.com/office/drawing/2014/main" id="{A31C2518-0298-4CC8-BDE8-9BB0BF2C51F4}"/>
              </a:ext>
            </a:extLst>
          </p:cNvPr>
          <p:cNvSpPr>
            <a:spLocks noGrp="1"/>
          </p:cNvSpPr>
          <p:nvPr>
            <p:ph idx="1"/>
          </p:nvPr>
        </p:nvSpPr>
        <p:spPr>
          <a:xfrm>
            <a:off x="838200" y="1588233"/>
            <a:ext cx="6398941" cy="4794982"/>
          </a:xfrm>
        </p:spPr>
        <p:txBody>
          <a:bodyPr>
            <a:normAutofit/>
          </a:bodyPr>
          <a:lstStyle/>
          <a:p>
            <a:r>
              <a:rPr lang="en-US" dirty="0"/>
              <a:t>280,000 people with transtibial amputation (TTA) in the U.S</a:t>
            </a:r>
            <a:r>
              <a:rPr lang="en-US" baseline="30000" dirty="0"/>
              <a:t>1,2</a:t>
            </a:r>
            <a:endParaRPr lang="en-US" dirty="0"/>
          </a:p>
          <a:p>
            <a:r>
              <a:rPr lang="en-US" dirty="0"/>
              <a:t>$1600 per year for a prosthetic device that lasts on average 1.3 years</a:t>
            </a:r>
            <a:r>
              <a:rPr lang="en-US" baseline="30000" dirty="0"/>
              <a:t>3</a:t>
            </a:r>
            <a:endParaRPr lang="en-US" dirty="0"/>
          </a:p>
          <a:p>
            <a:r>
              <a:rPr lang="en-US" dirty="0"/>
              <a:t>High cost and difficulty to recreate the human ankle-foot instigate a need for improved prostheses</a:t>
            </a:r>
          </a:p>
        </p:txBody>
      </p:sp>
      <p:sp>
        <p:nvSpPr>
          <p:cNvPr id="4" name="Slide Number Placeholder 3">
            <a:extLst>
              <a:ext uri="{FF2B5EF4-FFF2-40B4-BE49-F238E27FC236}">
                <a16:creationId xmlns:a16="http://schemas.microsoft.com/office/drawing/2014/main" id="{F70868DF-69E5-4E3B-B074-24EF480F8A24}"/>
              </a:ext>
            </a:extLst>
          </p:cNvPr>
          <p:cNvSpPr>
            <a:spLocks noGrp="1"/>
          </p:cNvSpPr>
          <p:nvPr>
            <p:ph type="sldNum" sz="quarter" idx="12"/>
          </p:nvPr>
        </p:nvSpPr>
        <p:spPr/>
        <p:txBody>
          <a:bodyPr/>
          <a:lstStyle/>
          <a:p>
            <a:fld id="{BD657E71-A795-4BEB-ACEA-55B645E02BE9}" type="slidenum">
              <a:rPr lang="en-US" smtClean="0"/>
              <a:t>4</a:t>
            </a:fld>
            <a:endParaRPr lang="en-US"/>
          </a:p>
        </p:txBody>
      </p:sp>
      <p:sp>
        <p:nvSpPr>
          <p:cNvPr id="7" name="Footer Placeholder 6">
            <a:extLst>
              <a:ext uri="{FF2B5EF4-FFF2-40B4-BE49-F238E27FC236}">
                <a16:creationId xmlns:a16="http://schemas.microsoft.com/office/drawing/2014/main" id="{83DE467E-3217-4A0C-80B7-A5DD1BAEE48A}"/>
              </a:ext>
            </a:extLst>
          </p:cNvPr>
          <p:cNvSpPr>
            <a:spLocks noGrp="1"/>
          </p:cNvSpPr>
          <p:nvPr>
            <p:ph type="ftr" sz="quarter" idx="11"/>
          </p:nvPr>
        </p:nvSpPr>
        <p:spPr>
          <a:xfrm>
            <a:off x="1653703" y="6356350"/>
            <a:ext cx="9163454" cy="365125"/>
          </a:xfrm>
        </p:spPr>
        <p:txBody>
          <a:bodyPr/>
          <a:lstStyle/>
          <a:p>
            <a:r>
              <a:rPr lang="en-US" dirty="0">
                <a:solidFill>
                  <a:schemeClr val="bg2">
                    <a:lumMod val="50000"/>
                  </a:schemeClr>
                </a:solidFill>
                <a:hlinkClick r:id="rId3">
                  <a:extLst>
                    <a:ext uri="{A12FA001-AC4F-418D-AE19-62706E023703}">
                      <ahyp:hlinkClr xmlns:ahyp="http://schemas.microsoft.com/office/drawing/2018/hyperlinkcolor" val="tx"/>
                    </a:ext>
                  </a:extLst>
                </a:hlinkClick>
              </a:rPr>
              <a:t>Guide | Physical Therapy Guide to Below-Knee Amputation (Transtibial Amputation) | Choose PT</a:t>
            </a:r>
            <a:endParaRPr lang="en-US" dirty="0">
              <a:solidFill>
                <a:schemeClr val="bg2">
                  <a:lumMod val="50000"/>
                </a:schemeClr>
              </a:solidFill>
            </a:endParaRPr>
          </a:p>
        </p:txBody>
      </p:sp>
      <p:grpSp>
        <p:nvGrpSpPr>
          <p:cNvPr id="8" name="Group 7">
            <a:extLst>
              <a:ext uri="{FF2B5EF4-FFF2-40B4-BE49-F238E27FC236}">
                <a16:creationId xmlns:a16="http://schemas.microsoft.com/office/drawing/2014/main" id="{D9967B31-8E4E-4A77-90B2-68AE0A38C62B}"/>
              </a:ext>
            </a:extLst>
          </p:cNvPr>
          <p:cNvGrpSpPr/>
          <p:nvPr/>
        </p:nvGrpSpPr>
        <p:grpSpPr>
          <a:xfrm>
            <a:off x="6490245" y="988039"/>
            <a:ext cx="5497316" cy="5079112"/>
            <a:chOff x="6490245" y="988039"/>
            <a:chExt cx="5497316" cy="5079112"/>
          </a:xfrm>
        </p:grpSpPr>
        <p:pic>
          <p:nvPicPr>
            <p:cNvPr id="2050" name="Picture 2" descr="Illustration of below the knee amputation">
              <a:extLst>
                <a:ext uri="{FF2B5EF4-FFF2-40B4-BE49-F238E27FC236}">
                  <a16:creationId xmlns:a16="http://schemas.microsoft.com/office/drawing/2014/main" id="{D8179713-2771-401F-A423-00E4609338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78" r="19623" b="11882"/>
            <a:stretch/>
          </p:blipFill>
          <p:spPr bwMode="auto">
            <a:xfrm>
              <a:off x="6924907" y="988039"/>
              <a:ext cx="5062654" cy="46162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622D60-7CDA-4996-B2A5-25623F755BA5}"/>
                </a:ext>
              </a:extLst>
            </p:cNvPr>
            <p:cNvSpPr/>
            <p:nvPr/>
          </p:nvSpPr>
          <p:spPr>
            <a:xfrm>
              <a:off x="6490245" y="5479705"/>
              <a:ext cx="1706137" cy="587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445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30075D-ADA4-4E00-ADBA-3AD2A25024AB}"/>
              </a:ext>
            </a:extLst>
          </p:cNvPr>
          <p:cNvPicPr>
            <a:picLocks noChangeAspect="1"/>
          </p:cNvPicPr>
          <p:nvPr/>
        </p:nvPicPr>
        <p:blipFill>
          <a:blip r:embed="rId3"/>
          <a:stretch>
            <a:fillRect/>
          </a:stretch>
        </p:blipFill>
        <p:spPr>
          <a:xfrm>
            <a:off x="6521404" y="1216022"/>
            <a:ext cx="5159608" cy="4050204"/>
          </a:xfrm>
          <a:prstGeom prst="rect">
            <a:avLst/>
          </a:prstGeom>
        </p:spPr>
      </p:pic>
      <p:sp>
        <p:nvSpPr>
          <p:cNvPr id="2" name="Title 1">
            <a:extLst>
              <a:ext uri="{FF2B5EF4-FFF2-40B4-BE49-F238E27FC236}">
                <a16:creationId xmlns:a16="http://schemas.microsoft.com/office/drawing/2014/main" id="{4FFDF4CF-210F-4DE7-91BB-EED7B9AC19A3}"/>
              </a:ext>
            </a:extLst>
          </p:cNvPr>
          <p:cNvSpPr>
            <a:spLocks noGrp="1"/>
          </p:cNvSpPr>
          <p:nvPr>
            <p:ph type="title"/>
          </p:nvPr>
        </p:nvSpPr>
        <p:spPr>
          <a:xfrm>
            <a:off x="838200" y="376276"/>
            <a:ext cx="10842812" cy="1325563"/>
          </a:xfrm>
        </p:spPr>
        <p:txBody>
          <a:bodyPr>
            <a:normAutofit/>
          </a:bodyPr>
          <a:lstStyle/>
          <a:p>
            <a:r>
              <a:rPr lang="en-US" sz="3600" dirty="0">
                <a:latin typeface="+mn-lt"/>
              </a:rPr>
              <a:t>Background: Main Principles of Prosthetic Design</a:t>
            </a:r>
            <a:br>
              <a:rPr lang="en-US" dirty="0">
                <a:latin typeface="+mn-lt"/>
              </a:rPr>
            </a:br>
            <a:endParaRPr lang="en-US" dirty="0">
              <a:latin typeface="+mn-lt"/>
            </a:endParaRPr>
          </a:p>
        </p:txBody>
      </p:sp>
      <p:sp>
        <p:nvSpPr>
          <p:cNvPr id="3" name="Content Placeholder 2">
            <a:extLst>
              <a:ext uri="{FF2B5EF4-FFF2-40B4-BE49-F238E27FC236}">
                <a16:creationId xmlns:a16="http://schemas.microsoft.com/office/drawing/2014/main" id="{A31C2518-0298-4CC8-BDE8-9BB0BF2C51F4}"/>
              </a:ext>
            </a:extLst>
          </p:cNvPr>
          <p:cNvSpPr>
            <a:spLocks noGrp="1"/>
          </p:cNvSpPr>
          <p:nvPr>
            <p:ph idx="1"/>
          </p:nvPr>
        </p:nvSpPr>
        <p:spPr>
          <a:xfrm>
            <a:off x="838200" y="1216022"/>
            <a:ext cx="5940669" cy="4564417"/>
          </a:xfrm>
        </p:spPr>
        <p:txBody>
          <a:bodyPr>
            <a:noAutofit/>
          </a:bodyPr>
          <a:lstStyle/>
          <a:p>
            <a:pPr marL="0" indent="0">
              <a:buNone/>
            </a:pPr>
            <a:r>
              <a:rPr lang="en-US" sz="3200" dirty="0"/>
              <a:t>Two ways to describe prosthetic ankle-foot function</a:t>
            </a:r>
            <a:r>
              <a:rPr lang="en-US" sz="3200" baseline="30000" dirty="0"/>
              <a:t>4</a:t>
            </a:r>
            <a:r>
              <a:rPr lang="en-US" sz="3200" dirty="0"/>
              <a:t>:</a:t>
            </a:r>
          </a:p>
          <a:p>
            <a:r>
              <a:rPr lang="en-US" dirty="0"/>
              <a:t>Ankle angular stiffness</a:t>
            </a:r>
          </a:p>
          <a:p>
            <a:r>
              <a:rPr lang="en-US" dirty="0"/>
              <a:t>Ankle angle control</a:t>
            </a:r>
          </a:p>
          <a:p>
            <a:pPr marL="0" indent="0">
              <a:buNone/>
            </a:pPr>
            <a:endParaRPr lang="en-US" dirty="0"/>
          </a:p>
          <a:p>
            <a:r>
              <a:rPr lang="en-US" dirty="0">
                <a:ea typeface="Calibri" panose="020F0502020204030204" pitchFamily="34" charset="0"/>
                <a:cs typeface="Times New Roman" panose="02020603050405020304" pitchFamily="18" charset="0"/>
              </a:rPr>
              <a:t>Passive ankle-foot prosthesis replaces some of the biological structures</a:t>
            </a:r>
          </a:p>
          <a:p>
            <a:r>
              <a:rPr lang="en-US" dirty="0">
                <a:ea typeface="Calibri" panose="020F0502020204030204" pitchFamily="34" charset="0"/>
                <a:cs typeface="Times New Roman" panose="02020603050405020304" pitchFamily="18" charset="0"/>
              </a:rPr>
              <a:t>Semi-active prostheses attempt to recover more of the biological ankle mechanics. </a:t>
            </a:r>
          </a:p>
          <a:p>
            <a:endParaRPr lang="en-US" dirty="0"/>
          </a:p>
        </p:txBody>
      </p:sp>
      <p:sp>
        <p:nvSpPr>
          <p:cNvPr id="7" name="Footer Placeholder 6">
            <a:extLst>
              <a:ext uri="{FF2B5EF4-FFF2-40B4-BE49-F238E27FC236}">
                <a16:creationId xmlns:a16="http://schemas.microsoft.com/office/drawing/2014/main" id="{1EF2763A-0D19-48AF-A321-25807A60F0E0}"/>
              </a:ext>
            </a:extLst>
          </p:cNvPr>
          <p:cNvSpPr>
            <a:spLocks noGrp="1"/>
          </p:cNvSpPr>
          <p:nvPr>
            <p:ph type="ftr" sz="quarter" idx="11"/>
          </p:nvPr>
        </p:nvSpPr>
        <p:spPr>
          <a:xfrm>
            <a:off x="1653703" y="6356350"/>
            <a:ext cx="9163454" cy="365125"/>
          </a:xfrm>
        </p:spPr>
        <p:txBody>
          <a:bodyPr/>
          <a:lstStyle/>
          <a:p>
            <a:r>
              <a:rPr lang="en-US" dirty="0"/>
              <a:t>Adamczyk, P. G. Chapter 9 - Semi-active prostheses for low-power gait adaptation. in Powered Prostheses (eds. </a:t>
            </a:r>
            <a:r>
              <a:rPr lang="en-US" dirty="0" err="1"/>
              <a:t>Dallali</a:t>
            </a:r>
            <a:r>
              <a:rPr lang="en-US" dirty="0"/>
              <a:t>, H., </a:t>
            </a:r>
            <a:r>
              <a:rPr lang="en-US" dirty="0" err="1"/>
              <a:t>Demircan</a:t>
            </a:r>
            <a:r>
              <a:rPr lang="en-US" dirty="0"/>
              <a:t>, E. &amp; </a:t>
            </a:r>
            <a:r>
              <a:rPr lang="en-US" dirty="0" err="1"/>
              <a:t>Rastgaar</a:t>
            </a:r>
            <a:r>
              <a:rPr lang="en-US" dirty="0"/>
              <a:t>, M.) 201–259 (Academic Press, 2020). doi:10.1016/B978-0-12-817450- 0.00009-2.</a:t>
            </a:r>
          </a:p>
        </p:txBody>
      </p:sp>
    </p:spTree>
    <p:extLst>
      <p:ext uri="{BB962C8B-B14F-4D97-AF65-F5344CB8AC3E}">
        <p14:creationId xmlns:p14="http://schemas.microsoft.com/office/powerpoint/2010/main" val="11974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Hyperextension of the Knee">
            <a:hlinkClick r:id="" action="ppaction://media"/>
            <a:extLst>
              <a:ext uri="{FF2B5EF4-FFF2-40B4-BE49-F238E27FC236}">
                <a16:creationId xmlns:a16="http://schemas.microsoft.com/office/drawing/2014/main" id="{EEA9E1DA-D6C9-41E3-968B-C4212E21E685}"/>
              </a:ext>
            </a:extLst>
          </p:cNvPr>
          <p:cNvPicPr>
            <a:picLocks noRot="1" noChangeAspect="1"/>
          </p:cNvPicPr>
          <p:nvPr>
            <a:videoFile r:link="rId1"/>
          </p:nvPr>
        </p:nvPicPr>
        <p:blipFill>
          <a:blip r:embed="rId5"/>
          <a:stretch>
            <a:fillRect/>
          </a:stretch>
        </p:blipFill>
        <p:spPr>
          <a:xfrm>
            <a:off x="6827520" y="1323142"/>
            <a:ext cx="4399544" cy="3299658"/>
          </a:xfrm>
          <a:prstGeom prst="rect">
            <a:avLst/>
          </a:prstGeom>
        </p:spPr>
      </p:pic>
      <p:pic>
        <p:nvPicPr>
          <p:cNvPr id="5" name="Online Media 6" title="AK Circumduction">
            <a:hlinkClick r:id="" action="ppaction://media"/>
            <a:extLst>
              <a:ext uri="{FF2B5EF4-FFF2-40B4-BE49-F238E27FC236}">
                <a16:creationId xmlns:a16="http://schemas.microsoft.com/office/drawing/2014/main" id="{FBF95FD4-CF3E-438D-9C40-16ADD9AAAA67}"/>
              </a:ext>
            </a:extLst>
          </p:cNvPr>
          <p:cNvPicPr>
            <a:picLocks noRot="1" noChangeAspect="1"/>
          </p:cNvPicPr>
          <p:nvPr>
            <a:videoFile r:link="rId2"/>
          </p:nvPr>
        </p:nvPicPr>
        <p:blipFill>
          <a:blip r:embed="rId6"/>
          <a:stretch>
            <a:fillRect/>
          </a:stretch>
        </p:blipFill>
        <p:spPr>
          <a:xfrm>
            <a:off x="6827520" y="1323142"/>
            <a:ext cx="4399544" cy="3299658"/>
          </a:xfrm>
          <a:prstGeom prst="rect">
            <a:avLst/>
          </a:prstGeom>
        </p:spPr>
      </p:pic>
      <p:sp>
        <p:nvSpPr>
          <p:cNvPr id="2" name="Title 1">
            <a:extLst>
              <a:ext uri="{FF2B5EF4-FFF2-40B4-BE49-F238E27FC236}">
                <a16:creationId xmlns:a16="http://schemas.microsoft.com/office/drawing/2014/main" id="{4FFDF4CF-210F-4DE7-91BB-EED7B9AC19A3}"/>
              </a:ext>
            </a:extLst>
          </p:cNvPr>
          <p:cNvSpPr>
            <a:spLocks noGrp="1"/>
          </p:cNvSpPr>
          <p:nvPr>
            <p:ph type="title"/>
          </p:nvPr>
        </p:nvSpPr>
        <p:spPr/>
        <p:txBody>
          <a:bodyPr/>
          <a:lstStyle/>
          <a:p>
            <a:r>
              <a:rPr lang="en-US" dirty="0"/>
              <a:t>Background: Prosthetic walking mechanics</a:t>
            </a:r>
          </a:p>
        </p:txBody>
      </p:sp>
      <p:sp>
        <p:nvSpPr>
          <p:cNvPr id="3" name="Content Placeholder 2">
            <a:extLst>
              <a:ext uri="{FF2B5EF4-FFF2-40B4-BE49-F238E27FC236}">
                <a16:creationId xmlns:a16="http://schemas.microsoft.com/office/drawing/2014/main" id="{A31C2518-0298-4CC8-BDE8-9BB0BF2C51F4}"/>
              </a:ext>
            </a:extLst>
          </p:cNvPr>
          <p:cNvSpPr>
            <a:spLocks noGrp="1"/>
          </p:cNvSpPr>
          <p:nvPr>
            <p:ph idx="1"/>
          </p:nvPr>
        </p:nvSpPr>
        <p:spPr>
          <a:xfrm>
            <a:off x="838200" y="1825625"/>
            <a:ext cx="5989320" cy="4351338"/>
          </a:xfrm>
        </p:spPr>
        <p:txBody>
          <a:bodyPr>
            <a:normAutofit lnSpcReduction="10000"/>
          </a:bodyPr>
          <a:lstStyle/>
          <a:p>
            <a:pPr marL="0" indent="0">
              <a:buNone/>
            </a:pPr>
            <a:r>
              <a:rPr lang="en-US" sz="3200" dirty="0">
                <a:ea typeface="Calibri" panose="020F0502020204030204" pitchFamily="34" charset="0"/>
                <a:cs typeface="Times New Roman" panose="02020603050405020304" pitchFamily="18" charset="0"/>
              </a:rPr>
              <a:t>Person with transtibial amputations (TTA) have typical gait deviations of</a:t>
            </a:r>
          </a:p>
          <a:p>
            <a:r>
              <a:rPr lang="en-US" sz="3200" dirty="0">
                <a:ea typeface="Calibri" panose="020F0502020204030204" pitchFamily="34" charset="0"/>
                <a:cs typeface="Times New Roman" panose="02020603050405020304" pitchFamily="18" charset="0"/>
              </a:rPr>
              <a:t>hip circumduction </a:t>
            </a:r>
          </a:p>
          <a:p>
            <a:r>
              <a:rPr lang="en-US" sz="3200" dirty="0">
                <a:ea typeface="Calibri" panose="020F0502020204030204" pitchFamily="34" charset="0"/>
                <a:cs typeface="Times New Roman" panose="02020603050405020304" pitchFamily="18" charset="0"/>
              </a:rPr>
              <a:t>prosthetic-side hyperextension</a:t>
            </a:r>
          </a:p>
          <a:p>
            <a:pPr marL="0" indent="0">
              <a:buNone/>
            </a:pPr>
            <a:endParaRPr lang="en-US" sz="3200" dirty="0">
              <a:ea typeface="Calibri" panose="020F0502020204030204" pitchFamily="34" charset="0"/>
              <a:cs typeface="Times New Roman" panose="02020603050405020304" pitchFamily="18" charset="0"/>
            </a:endParaRPr>
          </a:p>
          <a:p>
            <a:pPr marL="0" indent="0">
              <a:buNone/>
            </a:pPr>
            <a:r>
              <a:rPr lang="en-US" sz="3200" dirty="0">
                <a:ea typeface="Calibri" panose="020F0502020204030204" pitchFamily="34" charset="0"/>
                <a:cs typeface="Times New Roman" panose="02020603050405020304" pitchFamily="18" charset="0"/>
              </a:rPr>
              <a:t>Others include</a:t>
            </a:r>
          </a:p>
          <a:p>
            <a:r>
              <a:rPr lang="en-US" sz="3200" dirty="0">
                <a:ea typeface="Calibri" panose="020F0502020204030204" pitchFamily="34" charset="0"/>
                <a:cs typeface="Times New Roman" panose="02020603050405020304" pitchFamily="18" charset="0"/>
              </a:rPr>
              <a:t>Toe scuffing, lateral trunk bending, heel rise</a:t>
            </a:r>
          </a:p>
        </p:txBody>
      </p:sp>
      <p:sp>
        <p:nvSpPr>
          <p:cNvPr id="4" name="Slide Number Placeholder 3">
            <a:extLst>
              <a:ext uri="{FF2B5EF4-FFF2-40B4-BE49-F238E27FC236}">
                <a16:creationId xmlns:a16="http://schemas.microsoft.com/office/drawing/2014/main" id="{9AB81E8D-0C6F-4722-A9E3-6889F260AC88}"/>
              </a:ext>
            </a:extLst>
          </p:cNvPr>
          <p:cNvSpPr>
            <a:spLocks noGrp="1"/>
          </p:cNvSpPr>
          <p:nvPr>
            <p:ph type="sldNum" sz="quarter" idx="12"/>
          </p:nvPr>
        </p:nvSpPr>
        <p:spPr/>
        <p:txBody>
          <a:bodyPr/>
          <a:lstStyle/>
          <a:p>
            <a:fld id="{BD657E71-A795-4BEB-ACEA-55B645E02BE9}" type="slidenum">
              <a:rPr lang="en-US" smtClean="0"/>
              <a:t>6</a:t>
            </a:fld>
            <a:endParaRPr lang="en-US"/>
          </a:p>
        </p:txBody>
      </p:sp>
      <p:sp>
        <p:nvSpPr>
          <p:cNvPr id="10" name="Footer Placeholder 6">
            <a:extLst>
              <a:ext uri="{FF2B5EF4-FFF2-40B4-BE49-F238E27FC236}">
                <a16:creationId xmlns:a16="http://schemas.microsoft.com/office/drawing/2014/main" id="{8ADBC889-891E-49B5-A50D-376566A17D7D}"/>
              </a:ext>
            </a:extLst>
          </p:cNvPr>
          <p:cNvSpPr>
            <a:spLocks noGrp="1"/>
          </p:cNvSpPr>
          <p:nvPr>
            <p:ph type="ftr" sz="quarter" idx="11"/>
          </p:nvPr>
        </p:nvSpPr>
        <p:spPr>
          <a:xfrm>
            <a:off x="1663431" y="6356350"/>
            <a:ext cx="9163454" cy="365125"/>
          </a:xfrm>
        </p:spPr>
        <p:txBody>
          <a:bodyPr/>
          <a:lstStyle/>
          <a:p>
            <a:r>
              <a:rPr lang="en-US" dirty="0">
                <a:solidFill>
                  <a:schemeClr val="tx1">
                    <a:lumMod val="50000"/>
                    <a:lumOff val="50000"/>
                  </a:schemeClr>
                </a:solidFill>
                <a:hlinkClick r:id="rId7">
                  <a:extLst>
                    <a:ext uri="{A12FA001-AC4F-418D-AE19-62706E023703}">
                      <ahyp:hlinkClr xmlns:ahyp="http://schemas.microsoft.com/office/drawing/2018/hyperlinkcolor" val="tx"/>
                    </a:ext>
                  </a:extLst>
                </a:hlinkClick>
              </a:rPr>
              <a:t>AK Circumduction – YouTube</a:t>
            </a:r>
            <a:endParaRPr lang="en-US" dirty="0">
              <a:solidFill>
                <a:schemeClr val="tx1">
                  <a:lumMod val="50000"/>
                  <a:lumOff val="50000"/>
                </a:schemeClr>
              </a:solidFill>
            </a:endParaRPr>
          </a:p>
          <a:p>
            <a:r>
              <a:rPr lang="en-US" dirty="0">
                <a:solidFill>
                  <a:schemeClr val="tx1">
                    <a:lumMod val="50000"/>
                    <a:lumOff val="50000"/>
                  </a:schemeClr>
                </a:solidFill>
                <a:hlinkClick r:id="rId8">
                  <a:extLst>
                    <a:ext uri="{A12FA001-AC4F-418D-AE19-62706E023703}">
                      <ahyp:hlinkClr xmlns:ahyp="http://schemas.microsoft.com/office/drawing/2018/hyperlinkcolor" val="tx"/>
                    </a:ext>
                  </a:extLst>
                </a:hlinkClick>
              </a:rPr>
              <a:t>Hyperextension of the Knee – YouTube</a:t>
            </a:r>
            <a:endParaRPr lang="en-US" dirty="0">
              <a:solidFill>
                <a:schemeClr val="tx1">
                  <a:lumMod val="50000"/>
                  <a:lumOff val="50000"/>
                </a:schemeClr>
              </a:solidFill>
            </a:endParaRPr>
          </a:p>
        </p:txBody>
      </p:sp>
    </p:spTree>
    <p:extLst>
      <p:ext uri="{BB962C8B-B14F-4D97-AF65-F5344CB8AC3E}">
        <p14:creationId xmlns:p14="http://schemas.microsoft.com/office/powerpoint/2010/main" val="15768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 fill="hold"/>
                                        <p:tgtEl>
                                          <p:spTgt spid="5"/>
                                        </p:tgtEl>
                                      </p:cBhvr>
                                    </p:cmd>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md type="call" cmd="stop">
                                      <p:cBhvr>
                                        <p:cTn id="21" dur="1">
                                          <p:stCondLst>
                                            <p:cond delay="0"/>
                                          </p:stCondLst>
                                        </p:cTn>
                                        <p:tgtEl>
                                          <p:spTgt spid="5"/>
                                        </p:tgtEl>
                                      </p:cBhvr>
                                    </p:cmd>
                                  </p:childTnLst>
                                </p:cTn>
                              </p:par>
                              <p:par>
                                <p:cTn id="22" presetID="10"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1" fill="hold"/>
                                        <p:tgtEl>
                                          <p:spTgt spid="6"/>
                                        </p:tgtEl>
                                      </p:cBhvr>
                                    </p:cmd>
                                  </p:childTnLst>
                                </p:cTn>
                              </p:par>
                            </p:childTnLst>
                          </p:cTn>
                        </p:par>
                      </p:childTnLst>
                    </p:cTn>
                  </p:par>
                  <p:par>
                    <p:cTn id="29" fill="hold">
                      <p:stCondLst>
                        <p:cond delay="indefinite"/>
                      </p:stCondLst>
                      <p:childTnLst>
                        <p:par>
                          <p:cTn id="30" fill="hold">
                            <p:stCondLst>
                              <p:cond delay="0"/>
                            </p:stCondLst>
                            <p:childTnLst>
                              <p:par>
                                <p:cTn id="31" presetID="3" presetClass="mediacall" presetSubtype="0" fill="hold" nodeType="clickEffect">
                                  <p:stCondLst>
                                    <p:cond delay="0"/>
                                  </p:stCondLst>
                                  <p:childTnLst>
                                    <p:cmd type="call" cmd="stop">
                                      <p:cBhvr>
                                        <p:cTn id="32" dur="1" fill="hold"/>
                                        <p:tgtEl>
                                          <p:spTgt spid="5"/>
                                        </p:tgtEl>
                                      </p:cBhvr>
                                    </p:cmd>
                                  </p:childTnLst>
                                </p:cTn>
                              </p:par>
                              <p:par>
                                <p:cTn id="33" presetID="3" presetClass="mediacall" presetSubtype="0" fill="hold" nodeType="withEffect">
                                  <p:stCondLst>
                                    <p:cond delay="0"/>
                                  </p:stCondLst>
                                  <p:childTnLst>
                                    <p:cmd type="call" cmd="stop">
                                      <p:cBhvr>
                                        <p:cTn id="34" dur="1" fill="hold"/>
                                        <p:tgtEl>
                                          <p:spTgt spid="6"/>
                                        </p:tgtEl>
                                      </p:cBhvr>
                                    </p:cmd>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7" restart="whenNotActive" fill="hold" evtFilter="cancelBubble" nodeType="interactiveSeq">
                <p:stCondLst>
                  <p:cond evt="onClick" delay="0">
                    <p:tgtEl>
                      <p:spTgt spid="5"/>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5"/>
                                        </p:tgtEl>
                                      </p:cBhvr>
                                    </p:cmd>
                                  </p:childTnLst>
                                </p:cTn>
                              </p:par>
                            </p:childTnLst>
                          </p:cTn>
                        </p:par>
                      </p:childTnLst>
                    </p:cTn>
                  </p:par>
                </p:childTnLst>
              </p:cTn>
              <p:nextCondLst>
                <p:cond evt="onClick" delay="0">
                  <p:tgtEl>
                    <p:spTgt spid="5"/>
                  </p:tgtEl>
                </p:cond>
              </p:nextCondLst>
            </p:seq>
            <p:video>
              <p:cMediaNode vol="80000">
                <p:cTn id="52" fill="hold" display="0">
                  <p:stCondLst>
                    <p:cond delay="indefinite"/>
                  </p:stCondLst>
                </p:cTn>
                <p:tgtEl>
                  <p:spTgt spid="5"/>
                </p:tgtEl>
              </p:cMediaNode>
            </p:video>
            <p:video>
              <p:cMediaNode vol="80000">
                <p:cTn id="53" fill="hold" display="0">
                  <p:stCondLst>
                    <p:cond delay="indefinite"/>
                  </p:stCondLst>
                </p:cTn>
                <p:tgtEl>
                  <p:spTgt spid="6"/>
                </p:tgtEl>
              </p:cMediaNode>
            </p:video>
            <p:seq concurrent="1" nextAc="seek">
              <p:cTn id="54" restart="whenNotActive" fill="hold" evtFilter="cancelBubble" nodeType="interactiveSeq">
                <p:stCondLst>
                  <p:cond evt="onClick" delay="0">
                    <p:tgtEl>
                      <p:spTgt spid="6"/>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6"/>
                                        </p:tgtEl>
                                      </p:cBhvr>
                                    </p:cmd>
                                  </p:childTnLst>
                                </p:cTn>
                              </p:par>
                            </p:childTnLst>
                          </p:cTn>
                        </p:par>
                      </p:childTnLst>
                    </p:cTn>
                  </p:par>
                </p:childTnLst>
              </p:cTn>
              <p:nextCondLst>
                <p:cond evt="onClick" delay="0">
                  <p:tgtEl>
                    <p:spTgt spid="6"/>
                  </p:tgtEl>
                </p:cond>
              </p:nextCondLst>
            </p:seq>
          </p:childTnLst>
        </p:cTn>
      </p:par>
    </p:tnLst>
    <p:bldLst>
      <p:bldP spid="3" grpId="0" uiExpand="1" build="p"/>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F4CF-210F-4DE7-91BB-EED7B9AC19A3}"/>
              </a:ext>
            </a:extLst>
          </p:cNvPr>
          <p:cNvSpPr>
            <a:spLocks noGrp="1"/>
          </p:cNvSpPr>
          <p:nvPr>
            <p:ph type="title"/>
          </p:nvPr>
        </p:nvSpPr>
        <p:spPr/>
        <p:txBody>
          <a:bodyPr/>
          <a:lstStyle/>
          <a:p>
            <a:r>
              <a:rPr lang="en-US" dirty="0"/>
              <a:t>Background: Prosthetic walking mechanics</a:t>
            </a:r>
          </a:p>
        </p:txBody>
      </p:sp>
      <p:sp>
        <p:nvSpPr>
          <p:cNvPr id="3" name="Content Placeholder 2">
            <a:extLst>
              <a:ext uri="{FF2B5EF4-FFF2-40B4-BE49-F238E27FC236}">
                <a16:creationId xmlns:a16="http://schemas.microsoft.com/office/drawing/2014/main" id="{A31C2518-0298-4CC8-BDE8-9BB0BF2C51F4}"/>
              </a:ext>
            </a:extLst>
          </p:cNvPr>
          <p:cNvSpPr>
            <a:spLocks noGrp="1"/>
          </p:cNvSpPr>
          <p:nvPr>
            <p:ph idx="1"/>
          </p:nvPr>
        </p:nvSpPr>
        <p:spPr>
          <a:xfrm>
            <a:off x="838200" y="1825625"/>
            <a:ext cx="4770977" cy="4351338"/>
          </a:xfrm>
        </p:spPr>
        <p:txBody>
          <a:bodyPr>
            <a:normAutofit lnSpcReduction="10000"/>
          </a:bodyPr>
          <a:lstStyle/>
          <a:p>
            <a:pPr marL="0" indent="0">
              <a:buNone/>
            </a:pPr>
            <a:r>
              <a:rPr lang="en-US" dirty="0">
                <a:ea typeface="Calibri" panose="020F0502020204030204" pitchFamily="34" charset="0"/>
                <a:cs typeface="Times New Roman" panose="02020603050405020304" pitchFamily="18" charset="0"/>
              </a:rPr>
              <a:t>Biomechanical reasoning</a:t>
            </a:r>
          </a:p>
          <a:p>
            <a:r>
              <a:rPr lang="en-US" dirty="0">
                <a:ea typeface="Calibri" panose="020F0502020204030204" pitchFamily="34" charset="0"/>
                <a:cs typeface="Times New Roman" panose="02020603050405020304" pitchFamily="18" charset="0"/>
              </a:rPr>
              <a:t>Weak prosthetic push-off, higher intact side collision work</a:t>
            </a:r>
          </a:p>
          <a:p>
            <a:r>
              <a:rPr lang="en-US" dirty="0">
                <a:ea typeface="Calibri" panose="020F0502020204030204" pitchFamily="34" charset="0"/>
                <a:cs typeface="Times New Roman" panose="02020603050405020304" pitchFamily="18" charset="0"/>
              </a:rPr>
              <a:t>Gait asymmetry </a:t>
            </a:r>
          </a:p>
          <a:p>
            <a:endParaRPr lang="en-US" dirty="0">
              <a:ea typeface="Calibri" panose="020F0502020204030204" pitchFamily="34" charset="0"/>
              <a:cs typeface="Times New Roman" panose="02020603050405020304" pitchFamily="18" charset="0"/>
            </a:endParaRPr>
          </a:p>
          <a:p>
            <a:pPr marL="0" indent="0">
              <a:buNone/>
            </a:pPr>
            <a:r>
              <a:rPr lang="en-US" dirty="0">
                <a:ea typeface="Calibri" panose="020F0502020204030204" pitchFamily="34" charset="0"/>
                <a:cs typeface="Times New Roman" panose="02020603050405020304" pitchFamily="18" charset="0"/>
              </a:rPr>
              <a:t>One Consequence of the gait deviations</a:t>
            </a:r>
          </a:p>
          <a:p>
            <a:r>
              <a:rPr lang="en-US" dirty="0">
                <a:ea typeface="Calibri" panose="020F0502020204030204" pitchFamily="34" charset="0"/>
                <a:cs typeface="Times New Roman" panose="02020603050405020304" pitchFamily="18" charset="0"/>
              </a:rPr>
              <a:t>knee osteoarthritis on the intact side</a:t>
            </a:r>
          </a:p>
        </p:txBody>
      </p:sp>
      <p:sp>
        <p:nvSpPr>
          <p:cNvPr id="4" name="Slide Number Placeholder 3">
            <a:extLst>
              <a:ext uri="{FF2B5EF4-FFF2-40B4-BE49-F238E27FC236}">
                <a16:creationId xmlns:a16="http://schemas.microsoft.com/office/drawing/2014/main" id="{9AB81E8D-0C6F-4722-A9E3-6889F260AC88}"/>
              </a:ext>
            </a:extLst>
          </p:cNvPr>
          <p:cNvSpPr>
            <a:spLocks noGrp="1"/>
          </p:cNvSpPr>
          <p:nvPr>
            <p:ph type="sldNum" sz="quarter" idx="12"/>
          </p:nvPr>
        </p:nvSpPr>
        <p:spPr/>
        <p:txBody>
          <a:bodyPr/>
          <a:lstStyle/>
          <a:p>
            <a:fld id="{BD657E71-A795-4BEB-ACEA-55B645E02BE9}" type="slidenum">
              <a:rPr lang="en-US" smtClean="0"/>
              <a:t>7</a:t>
            </a:fld>
            <a:endParaRPr lang="en-US"/>
          </a:p>
        </p:txBody>
      </p:sp>
      <p:pic>
        <p:nvPicPr>
          <p:cNvPr id="9" name="Picture 8">
            <a:extLst>
              <a:ext uri="{FF2B5EF4-FFF2-40B4-BE49-F238E27FC236}">
                <a16:creationId xmlns:a16="http://schemas.microsoft.com/office/drawing/2014/main" id="{B9882C81-BE00-4DD5-B3B9-1C9FBF5DBE74}"/>
              </a:ext>
            </a:extLst>
          </p:cNvPr>
          <p:cNvPicPr>
            <a:picLocks noChangeAspect="1"/>
          </p:cNvPicPr>
          <p:nvPr/>
        </p:nvPicPr>
        <p:blipFill>
          <a:blip r:embed="rId3"/>
          <a:stretch>
            <a:fillRect/>
          </a:stretch>
        </p:blipFill>
        <p:spPr>
          <a:xfrm>
            <a:off x="6225111" y="1639068"/>
            <a:ext cx="5249307" cy="3938771"/>
          </a:xfrm>
          <a:prstGeom prst="rect">
            <a:avLst/>
          </a:prstGeom>
        </p:spPr>
      </p:pic>
      <p:pic>
        <p:nvPicPr>
          <p:cNvPr id="13" name="Picture 12">
            <a:extLst>
              <a:ext uri="{FF2B5EF4-FFF2-40B4-BE49-F238E27FC236}">
                <a16:creationId xmlns:a16="http://schemas.microsoft.com/office/drawing/2014/main" id="{4BC77FEF-7A8A-45D3-AD6B-ED505E4EB2F0}"/>
              </a:ext>
            </a:extLst>
          </p:cNvPr>
          <p:cNvPicPr>
            <a:picLocks noChangeAspect="1"/>
          </p:cNvPicPr>
          <p:nvPr/>
        </p:nvPicPr>
        <p:blipFill>
          <a:blip r:embed="rId4"/>
          <a:stretch>
            <a:fillRect/>
          </a:stretch>
        </p:blipFill>
        <p:spPr>
          <a:xfrm>
            <a:off x="5105178" y="2111082"/>
            <a:ext cx="7010843" cy="2926857"/>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2C8EDC67-4D14-4623-BDBD-81C1C7FFBC16}"/>
              </a:ext>
            </a:extLst>
          </p:cNvPr>
          <p:cNvPicPr>
            <a:picLocks noChangeAspect="1"/>
          </p:cNvPicPr>
          <p:nvPr/>
        </p:nvPicPr>
        <p:blipFill rotWithShape="1">
          <a:blip r:embed="rId5">
            <a:extLst>
              <a:ext uri="{28A0092B-C50C-407E-A947-70E740481C1C}">
                <a14:useLocalDpi xmlns:a14="http://schemas.microsoft.com/office/drawing/2010/main" val="0"/>
              </a:ext>
            </a:extLst>
          </a:blip>
          <a:srcRect l="7647" t="4306" r="6252" b="13472"/>
          <a:stretch/>
        </p:blipFill>
        <p:spPr>
          <a:xfrm>
            <a:off x="6495699" y="1517503"/>
            <a:ext cx="4384818" cy="3822993"/>
          </a:xfrm>
          <a:prstGeom prst="rect">
            <a:avLst/>
          </a:prstGeom>
        </p:spPr>
      </p:pic>
      <p:sp>
        <p:nvSpPr>
          <p:cNvPr id="10" name="Content Placeholder 2">
            <a:extLst>
              <a:ext uri="{FF2B5EF4-FFF2-40B4-BE49-F238E27FC236}">
                <a16:creationId xmlns:a16="http://schemas.microsoft.com/office/drawing/2014/main" id="{249758A9-A4BA-4DCE-A8E2-5DBE5375724F}"/>
              </a:ext>
            </a:extLst>
          </p:cNvPr>
          <p:cNvSpPr txBox="1">
            <a:spLocks/>
          </p:cNvSpPr>
          <p:nvPr/>
        </p:nvSpPr>
        <p:spPr>
          <a:xfrm>
            <a:off x="7831171" y="5509953"/>
            <a:ext cx="2743199" cy="1121013"/>
          </a:xfrm>
          <a:prstGeom prst="rect">
            <a:avLst/>
          </a:prstGeom>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Gray – Non-disabled</a:t>
            </a:r>
          </a:p>
          <a:p>
            <a:pPr marL="0" indent="0" algn="ctr">
              <a:buFont typeface="Arial" panose="020B0604020202020204" pitchFamily="34" charset="0"/>
              <a:buNone/>
            </a:pPr>
            <a:r>
              <a:rPr lang="en-US" sz="1600" dirty="0"/>
              <a:t>Black solid – Prosthetic-side</a:t>
            </a:r>
          </a:p>
          <a:p>
            <a:pPr marL="0" indent="0" algn="ctr">
              <a:buFont typeface="Arial" panose="020B0604020202020204" pitchFamily="34" charset="0"/>
              <a:buNone/>
            </a:pPr>
            <a:r>
              <a:rPr lang="en-US" sz="1600" dirty="0"/>
              <a:t>Black dashed – Intact-side</a:t>
            </a:r>
            <a:endParaRPr lang="en-US" sz="1100" dirty="0"/>
          </a:p>
        </p:txBody>
      </p:sp>
      <p:sp>
        <p:nvSpPr>
          <p:cNvPr id="11" name="Footer Placeholder 6">
            <a:extLst>
              <a:ext uri="{FF2B5EF4-FFF2-40B4-BE49-F238E27FC236}">
                <a16:creationId xmlns:a16="http://schemas.microsoft.com/office/drawing/2014/main" id="{50B00CB4-ABBC-4F76-BFAB-5DBB00968144}"/>
              </a:ext>
            </a:extLst>
          </p:cNvPr>
          <p:cNvSpPr>
            <a:spLocks noGrp="1"/>
          </p:cNvSpPr>
          <p:nvPr>
            <p:ph type="ftr" sz="quarter" idx="11"/>
          </p:nvPr>
        </p:nvSpPr>
        <p:spPr>
          <a:xfrm>
            <a:off x="126257" y="6265841"/>
            <a:ext cx="7315199" cy="365125"/>
          </a:xfrm>
        </p:spPr>
        <p:txBody>
          <a:bodyPr/>
          <a:lstStyle/>
          <a:p>
            <a:pPr algn="l"/>
            <a:r>
              <a:rPr lang="en-US" sz="1000" dirty="0">
                <a:solidFill>
                  <a:schemeClr val="tx1">
                    <a:lumMod val="50000"/>
                    <a:lumOff val="50000"/>
                  </a:schemeClr>
                </a:solidFill>
              </a:rPr>
              <a:t>Figure of push off and collision: Adamczyk, P. G. &amp; Kuo, A. D. Mechanisms of Gait Asymmetry Due to Push-Off Deficiency in Unilateral Amputees. IEEE Trans. Neural Syst. </a:t>
            </a:r>
            <a:r>
              <a:rPr lang="en-US" sz="1000" dirty="0" err="1">
                <a:solidFill>
                  <a:schemeClr val="tx1">
                    <a:lumMod val="50000"/>
                    <a:lumOff val="50000"/>
                  </a:schemeClr>
                </a:solidFill>
              </a:rPr>
              <a:t>Rehabil</a:t>
            </a:r>
            <a:r>
              <a:rPr lang="en-US" sz="1000" dirty="0">
                <a:solidFill>
                  <a:schemeClr val="tx1">
                    <a:lumMod val="50000"/>
                    <a:lumOff val="50000"/>
                  </a:schemeClr>
                </a:solidFill>
              </a:rPr>
              <a:t>. Eng. 23, 776–785 (2015).</a:t>
            </a:r>
          </a:p>
          <a:p>
            <a:pPr algn="l"/>
            <a:r>
              <a:rPr lang="en-US" sz="1000" dirty="0">
                <a:solidFill>
                  <a:schemeClr val="tx1">
                    <a:lumMod val="50000"/>
                    <a:lumOff val="50000"/>
                  </a:schemeClr>
                </a:solidFill>
                <a:hlinkClick r:id="rId6">
                  <a:extLst>
                    <a:ext uri="{A12FA001-AC4F-418D-AE19-62706E023703}">
                      <ahyp:hlinkClr xmlns:ahyp="http://schemas.microsoft.com/office/drawing/2018/hyperlinkcolor" val="tx"/>
                    </a:ext>
                  </a:extLst>
                </a:hlinkClick>
              </a:rPr>
              <a:t>Cartoon osteoarthritis healthy and unhealthy knee Vector Image (vectorstock.com)</a:t>
            </a:r>
            <a:endParaRPr lang="en-US" sz="1000" dirty="0">
              <a:solidFill>
                <a:schemeClr val="tx1">
                  <a:lumMod val="50000"/>
                  <a:lumOff val="50000"/>
                </a:schemeClr>
              </a:solidFill>
              <a:ea typeface="Calibri" panose="020F0502020204030204" pitchFamily="34" charset="0"/>
              <a:cs typeface="Times New Roman" panose="02020603050405020304" pitchFamily="18" charset="0"/>
            </a:endParaRPr>
          </a:p>
          <a:p>
            <a:pPr algn="l"/>
            <a:r>
              <a:rPr lang="en-US" sz="1000" dirty="0">
                <a:solidFill>
                  <a:schemeClr val="tx1">
                    <a:lumMod val="50000"/>
                    <a:lumOff val="50000"/>
                  </a:schemeClr>
                </a:solidFill>
              </a:rPr>
              <a:t>Figure of vertical force: </a:t>
            </a:r>
            <a:r>
              <a:rPr lang="en-US" sz="1000" b="0" i="0" dirty="0">
                <a:solidFill>
                  <a:schemeClr val="tx1">
                    <a:lumMod val="50000"/>
                    <a:lumOff val="50000"/>
                  </a:schemeClr>
                </a:solidFill>
                <a:effectLst/>
              </a:rPr>
              <a:t>Lloyd, Chandra H., et al. "Strength asymmetry and osteoarthritis risk factors in unilateral trans-tibial, amputee gait." </a:t>
            </a:r>
            <a:r>
              <a:rPr lang="en-US" sz="1000" b="0" i="1" dirty="0">
                <a:solidFill>
                  <a:schemeClr val="tx1">
                    <a:lumMod val="50000"/>
                    <a:lumOff val="50000"/>
                  </a:schemeClr>
                </a:solidFill>
                <a:effectLst/>
              </a:rPr>
              <a:t>Gait &amp; posture</a:t>
            </a:r>
            <a:r>
              <a:rPr lang="en-US" sz="1000" b="0" i="0" dirty="0">
                <a:solidFill>
                  <a:schemeClr val="tx1">
                    <a:lumMod val="50000"/>
                    <a:lumOff val="50000"/>
                  </a:schemeClr>
                </a:solidFill>
                <a:effectLst/>
              </a:rPr>
              <a:t> 32.3 (2010): 296-300.</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7299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 presetClass="exit" presetSubtype="0" fill="hold" nodeType="with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1" presetClass="exit" presetSubtype="0" fill="hold"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par>
                                <p:cTn id="46" presetID="1"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0" grpId="1"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B592564-4446-4141-A4CB-93AAC32BBE66}"/>
              </a:ext>
            </a:extLst>
          </p:cNvPr>
          <p:cNvPicPr>
            <a:picLocks noChangeAspect="1"/>
          </p:cNvPicPr>
          <p:nvPr/>
        </p:nvPicPr>
        <p:blipFill rotWithShape="1">
          <a:blip r:embed="rId3"/>
          <a:srcRect b="72663"/>
          <a:stretch/>
        </p:blipFill>
        <p:spPr>
          <a:xfrm>
            <a:off x="5521229" y="1211691"/>
            <a:ext cx="6178741" cy="1227868"/>
          </a:xfrm>
          <a:prstGeom prst="rect">
            <a:avLst/>
          </a:prstGeom>
        </p:spPr>
      </p:pic>
      <p:sp>
        <p:nvSpPr>
          <p:cNvPr id="2" name="Title 1">
            <a:extLst>
              <a:ext uri="{FF2B5EF4-FFF2-40B4-BE49-F238E27FC236}">
                <a16:creationId xmlns:a16="http://schemas.microsoft.com/office/drawing/2014/main" id="{4FFDF4CF-210F-4DE7-91BB-EED7B9AC19A3}"/>
              </a:ext>
            </a:extLst>
          </p:cNvPr>
          <p:cNvSpPr>
            <a:spLocks noGrp="1"/>
          </p:cNvSpPr>
          <p:nvPr>
            <p:ph type="title"/>
          </p:nvPr>
        </p:nvSpPr>
        <p:spPr/>
        <p:txBody>
          <a:bodyPr/>
          <a:lstStyle/>
          <a:p>
            <a:r>
              <a:rPr lang="en-US" dirty="0"/>
              <a:t>Background: Lower limb sensor feedback in prosthetic walking</a:t>
            </a:r>
          </a:p>
        </p:txBody>
      </p:sp>
      <p:sp>
        <p:nvSpPr>
          <p:cNvPr id="3" name="Content Placeholder 2">
            <a:extLst>
              <a:ext uri="{FF2B5EF4-FFF2-40B4-BE49-F238E27FC236}">
                <a16:creationId xmlns:a16="http://schemas.microsoft.com/office/drawing/2014/main" id="{A31C2518-0298-4CC8-BDE8-9BB0BF2C51F4}"/>
              </a:ext>
            </a:extLst>
          </p:cNvPr>
          <p:cNvSpPr>
            <a:spLocks noGrp="1"/>
          </p:cNvSpPr>
          <p:nvPr>
            <p:ph idx="1"/>
          </p:nvPr>
        </p:nvSpPr>
        <p:spPr>
          <a:xfrm>
            <a:off x="838201" y="1825625"/>
            <a:ext cx="4787095" cy="4404846"/>
          </a:xfrm>
        </p:spPr>
        <p:txBody>
          <a:bodyPr>
            <a:normAutofit lnSpcReduction="10000"/>
          </a:bodyPr>
          <a:lstStyle/>
          <a:p>
            <a:r>
              <a:rPr lang="en-US" dirty="0"/>
              <a:t>using inertial measurement units and load cells to detect the prosthetic state</a:t>
            </a:r>
          </a:p>
          <a:p>
            <a:r>
              <a:rPr lang="en-US" dirty="0"/>
              <a:t>estimating gait events like heel strike, toe-off, and leg swing</a:t>
            </a:r>
          </a:p>
          <a:p>
            <a:r>
              <a:rPr lang="en-US" dirty="0"/>
              <a:t>reconstructing prosthetic movement and forces</a:t>
            </a:r>
          </a:p>
          <a:p>
            <a:r>
              <a:rPr lang="en-US" dirty="0"/>
              <a:t>using sensor feedback to adjust ankle-foot stiffness and angle</a:t>
            </a:r>
          </a:p>
        </p:txBody>
      </p:sp>
      <p:sp>
        <p:nvSpPr>
          <p:cNvPr id="4" name="Slide Number Placeholder 3">
            <a:extLst>
              <a:ext uri="{FF2B5EF4-FFF2-40B4-BE49-F238E27FC236}">
                <a16:creationId xmlns:a16="http://schemas.microsoft.com/office/drawing/2014/main" id="{FEA9CFFF-5171-4E8A-80F0-D0622AF05E28}"/>
              </a:ext>
            </a:extLst>
          </p:cNvPr>
          <p:cNvSpPr>
            <a:spLocks noGrp="1"/>
          </p:cNvSpPr>
          <p:nvPr>
            <p:ph type="sldNum" sz="quarter" idx="12"/>
          </p:nvPr>
        </p:nvSpPr>
        <p:spPr/>
        <p:txBody>
          <a:bodyPr/>
          <a:lstStyle/>
          <a:p>
            <a:fld id="{BD657E71-A795-4BEB-ACEA-55B645E02BE9}" type="slidenum">
              <a:rPr lang="en-US" smtClean="0"/>
              <a:t>8</a:t>
            </a:fld>
            <a:endParaRPr lang="en-US"/>
          </a:p>
        </p:txBody>
      </p:sp>
      <p:pic>
        <p:nvPicPr>
          <p:cNvPr id="15" name="Picture 14">
            <a:extLst>
              <a:ext uri="{FF2B5EF4-FFF2-40B4-BE49-F238E27FC236}">
                <a16:creationId xmlns:a16="http://schemas.microsoft.com/office/drawing/2014/main" id="{BF880497-5742-445C-B049-C56E1FEF5547}"/>
              </a:ext>
            </a:extLst>
          </p:cNvPr>
          <p:cNvPicPr>
            <a:picLocks noChangeAspect="1"/>
          </p:cNvPicPr>
          <p:nvPr/>
        </p:nvPicPr>
        <p:blipFill rotWithShape="1">
          <a:blip r:embed="rId3"/>
          <a:srcRect t="27662" b="52308"/>
          <a:stretch/>
        </p:blipFill>
        <p:spPr>
          <a:xfrm>
            <a:off x="5521228" y="2509904"/>
            <a:ext cx="6178741" cy="899665"/>
          </a:xfrm>
          <a:prstGeom prst="rect">
            <a:avLst/>
          </a:prstGeom>
        </p:spPr>
      </p:pic>
      <p:pic>
        <p:nvPicPr>
          <p:cNvPr id="17" name="Picture 16">
            <a:extLst>
              <a:ext uri="{FF2B5EF4-FFF2-40B4-BE49-F238E27FC236}">
                <a16:creationId xmlns:a16="http://schemas.microsoft.com/office/drawing/2014/main" id="{F8235C5B-2C41-4571-84D3-CAEF81E12998}"/>
              </a:ext>
            </a:extLst>
          </p:cNvPr>
          <p:cNvPicPr>
            <a:picLocks noChangeAspect="1"/>
          </p:cNvPicPr>
          <p:nvPr/>
        </p:nvPicPr>
        <p:blipFill rotWithShape="1">
          <a:blip r:embed="rId3"/>
          <a:srcRect t="48270" b="41709"/>
          <a:stretch/>
        </p:blipFill>
        <p:spPr>
          <a:xfrm>
            <a:off x="5521228" y="3421478"/>
            <a:ext cx="6178741" cy="450073"/>
          </a:xfrm>
          <a:prstGeom prst="rect">
            <a:avLst/>
          </a:prstGeom>
        </p:spPr>
      </p:pic>
      <p:pic>
        <p:nvPicPr>
          <p:cNvPr id="14" name="Picture 13">
            <a:extLst>
              <a:ext uri="{FF2B5EF4-FFF2-40B4-BE49-F238E27FC236}">
                <a16:creationId xmlns:a16="http://schemas.microsoft.com/office/drawing/2014/main" id="{84CD17A7-58FC-44B5-B28E-A47DD10C4914}"/>
              </a:ext>
            </a:extLst>
          </p:cNvPr>
          <p:cNvPicPr>
            <a:picLocks noChangeAspect="1"/>
          </p:cNvPicPr>
          <p:nvPr/>
        </p:nvPicPr>
        <p:blipFill rotWithShape="1">
          <a:blip r:embed="rId3"/>
          <a:srcRect t="57949" b="27076"/>
          <a:stretch/>
        </p:blipFill>
        <p:spPr>
          <a:xfrm>
            <a:off x="5521228" y="3885346"/>
            <a:ext cx="6178741" cy="672642"/>
          </a:xfrm>
          <a:prstGeom prst="rect">
            <a:avLst/>
          </a:prstGeom>
        </p:spPr>
      </p:pic>
      <p:pic>
        <p:nvPicPr>
          <p:cNvPr id="18" name="Picture 17">
            <a:extLst>
              <a:ext uri="{FF2B5EF4-FFF2-40B4-BE49-F238E27FC236}">
                <a16:creationId xmlns:a16="http://schemas.microsoft.com/office/drawing/2014/main" id="{948EA82C-5844-46A0-A38B-0899C9049501}"/>
              </a:ext>
            </a:extLst>
          </p:cNvPr>
          <p:cNvPicPr>
            <a:picLocks noChangeAspect="1"/>
          </p:cNvPicPr>
          <p:nvPr/>
        </p:nvPicPr>
        <p:blipFill rotWithShape="1">
          <a:blip r:embed="rId3"/>
          <a:srcRect t="72299"/>
          <a:stretch/>
        </p:blipFill>
        <p:spPr>
          <a:xfrm>
            <a:off x="5521623" y="4535324"/>
            <a:ext cx="6178741" cy="1244236"/>
          </a:xfrm>
          <a:prstGeom prst="rect">
            <a:avLst/>
          </a:prstGeom>
        </p:spPr>
      </p:pic>
      <p:sp>
        <p:nvSpPr>
          <p:cNvPr id="19" name="Footer Placeholder 6">
            <a:extLst>
              <a:ext uri="{FF2B5EF4-FFF2-40B4-BE49-F238E27FC236}">
                <a16:creationId xmlns:a16="http://schemas.microsoft.com/office/drawing/2014/main" id="{07837325-4A3E-4127-A788-7110462F617A}"/>
              </a:ext>
            </a:extLst>
          </p:cNvPr>
          <p:cNvSpPr>
            <a:spLocks noGrp="1"/>
          </p:cNvSpPr>
          <p:nvPr>
            <p:ph type="ftr" sz="quarter" idx="11"/>
          </p:nvPr>
        </p:nvSpPr>
        <p:spPr>
          <a:xfrm>
            <a:off x="1653703" y="6356350"/>
            <a:ext cx="9163454" cy="365125"/>
          </a:xfrm>
        </p:spPr>
        <p:txBody>
          <a:bodyPr/>
          <a:lstStyle/>
          <a:p>
            <a:r>
              <a:rPr lang="en-US" dirty="0"/>
              <a:t>IMU reconstruction figure: Rebula, John R., et al. "Measurement of foot placement and its variability with inertial sensors." Gait &amp; posture 38.4 (2013): 974-980.</a:t>
            </a:r>
          </a:p>
        </p:txBody>
      </p:sp>
    </p:spTree>
    <p:extLst>
      <p:ext uri="{BB962C8B-B14F-4D97-AF65-F5344CB8AC3E}">
        <p14:creationId xmlns:p14="http://schemas.microsoft.com/office/powerpoint/2010/main" val="276005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2CB8-6368-47C7-98B0-EBBFB50E45F3}"/>
              </a:ext>
            </a:extLst>
          </p:cNvPr>
          <p:cNvSpPr>
            <a:spLocks noGrp="1"/>
          </p:cNvSpPr>
          <p:nvPr>
            <p:ph type="title"/>
          </p:nvPr>
        </p:nvSpPr>
        <p:spPr/>
        <p:txBody>
          <a:bodyPr/>
          <a:lstStyle/>
          <a:p>
            <a:r>
              <a:rPr lang="en-US" dirty="0"/>
              <a:t>Background: Dissertation objective</a:t>
            </a:r>
          </a:p>
        </p:txBody>
      </p:sp>
      <p:sp>
        <p:nvSpPr>
          <p:cNvPr id="3" name="Content Placeholder 2">
            <a:extLst>
              <a:ext uri="{FF2B5EF4-FFF2-40B4-BE49-F238E27FC236}">
                <a16:creationId xmlns:a16="http://schemas.microsoft.com/office/drawing/2014/main" id="{3740BB24-E1AE-42CB-A506-8362D195622C}"/>
              </a:ext>
            </a:extLst>
          </p:cNvPr>
          <p:cNvSpPr>
            <a:spLocks noGrp="1"/>
          </p:cNvSpPr>
          <p:nvPr>
            <p:ph idx="1"/>
          </p:nvPr>
        </p:nvSpPr>
        <p:spPr/>
        <p:txBody>
          <a:bodyPr>
            <a:normAutofit/>
          </a:bodyPr>
          <a:lstStyle/>
          <a:p>
            <a:pPr marL="0" indent="0">
              <a:buNone/>
            </a:pPr>
            <a:r>
              <a:rPr lang="en-US" sz="4400" dirty="0">
                <a:effectLst/>
                <a:ea typeface="Calibri" panose="020F0502020204030204" pitchFamily="34" charset="0"/>
                <a:cs typeface="Times New Roman" panose="02020603050405020304" pitchFamily="18" charset="0"/>
              </a:rPr>
              <a:t>Design and Evaluate</a:t>
            </a:r>
          </a:p>
          <a:p>
            <a:r>
              <a:rPr lang="en-US" sz="4400" dirty="0">
                <a:ea typeface="Calibri" panose="020F0502020204030204" pitchFamily="34" charset="0"/>
                <a:cs typeface="Times New Roman" panose="02020603050405020304" pitchFamily="18" charset="0"/>
              </a:rPr>
              <a:t>S</a:t>
            </a:r>
            <a:r>
              <a:rPr lang="en-US" sz="4400" dirty="0">
                <a:effectLst/>
                <a:ea typeface="Calibri" panose="020F0502020204030204" pitchFamily="34" charset="0"/>
                <a:cs typeface="Times New Roman" panose="02020603050405020304" pitchFamily="18" charset="0"/>
              </a:rPr>
              <a:t>tiffness and Ankle angle control </a:t>
            </a:r>
          </a:p>
          <a:p>
            <a:r>
              <a:rPr lang="en-US" sz="4000" dirty="0">
                <a:effectLst/>
                <a:ea typeface="Calibri" panose="020F0502020204030204" pitchFamily="34" charset="0"/>
                <a:cs typeface="Times New Roman" panose="02020603050405020304" pitchFamily="18" charset="0"/>
              </a:rPr>
              <a:t>Variable Stiffness Foot (VSF) and Two-Axis aDaptable Ankle (TADA)</a:t>
            </a:r>
          </a:p>
        </p:txBody>
      </p:sp>
      <p:sp>
        <p:nvSpPr>
          <p:cNvPr id="4" name="Slide Number Placeholder 3">
            <a:extLst>
              <a:ext uri="{FF2B5EF4-FFF2-40B4-BE49-F238E27FC236}">
                <a16:creationId xmlns:a16="http://schemas.microsoft.com/office/drawing/2014/main" id="{366FD587-541D-4C85-B21C-B8A303306B07}"/>
              </a:ext>
            </a:extLst>
          </p:cNvPr>
          <p:cNvSpPr>
            <a:spLocks noGrp="1"/>
          </p:cNvSpPr>
          <p:nvPr>
            <p:ph type="sldNum" sz="quarter" idx="12"/>
          </p:nvPr>
        </p:nvSpPr>
        <p:spPr/>
        <p:txBody>
          <a:bodyPr/>
          <a:lstStyle/>
          <a:p>
            <a:fld id="{BD657E71-A795-4BEB-ACEA-55B645E02BE9}" type="slidenum">
              <a:rPr lang="en-US" smtClean="0"/>
              <a:t>9</a:t>
            </a:fld>
            <a:endParaRPr lang="en-US"/>
          </a:p>
        </p:txBody>
      </p:sp>
    </p:spTree>
    <p:extLst>
      <p:ext uri="{BB962C8B-B14F-4D97-AF65-F5344CB8AC3E}">
        <p14:creationId xmlns:p14="http://schemas.microsoft.com/office/powerpoint/2010/main" val="155916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9767</TotalTime>
  <Words>2762</Words>
  <Application>Microsoft Office PowerPoint</Application>
  <PresentationFormat>Widescreen</PresentationFormat>
  <Paragraphs>426</Paragraphs>
  <Slides>34</Slides>
  <Notes>28</Notes>
  <HiddenSlides>0</HiddenSlides>
  <MMClips>5</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0" baseType="lpstr">
      <vt:lpstr>Arial</vt:lpstr>
      <vt:lpstr>Calibri</vt:lpstr>
      <vt:lpstr>Calibri Light</vt:lpstr>
      <vt:lpstr>Times New Roman</vt:lpstr>
      <vt:lpstr>Office Theme</vt:lpstr>
      <vt:lpstr>Equation</vt:lpstr>
      <vt:lpstr>Prosthetic design for ankle-foot stiffness and angle for persons with transtibial amputations</vt:lpstr>
      <vt:lpstr>Presentation Overview</vt:lpstr>
      <vt:lpstr>Presentation Overview</vt:lpstr>
      <vt:lpstr>Background: Introduction</vt:lpstr>
      <vt:lpstr>Background: Main Principles of Prosthetic Design </vt:lpstr>
      <vt:lpstr>Background: Prosthetic walking mechanics</vt:lpstr>
      <vt:lpstr>Background: Prosthetic walking mechanics</vt:lpstr>
      <vt:lpstr>Background: Lower limb sensor feedback in prosthetic walking</vt:lpstr>
      <vt:lpstr>Background: Dissertation objective</vt:lpstr>
      <vt:lpstr>Presentation Overview</vt:lpstr>
      <vt:lpstr>Past Work: Introduction</vt:lpstr>
      <vt:lpstr>Past Work: Aim and Methods</vt:lpstr>
      <vt:lpstr>Past Work: Results</vt:lpstr>
      <vt:lpstr>Past Work: Discussion</vt:lpstr>
      <vt:lpstr>Past Work: Other VSF work</vt:lpstr>
      <vt:lpstr>Presentation Overview</vt:lpstr>
      <vt:lpstr>Current and Future Work: Two-Axis aDaptable Ankle</vt:lpstr>
      <vt:lpstr>Current and Future Work: Instrumentation</vt:lpstr>
      <vt:lpstr>Current and Future Work: Overview of Aims and Methods</vt:lpstr>
      <vt:lpstr>Current and Future Work: Main Control Laws</vt:lpstr>
      <vt:lpstr>Current and Future Work: Comparisons</vt:lpstr>
      <vt:lpstr>Current and Future Work: Aim 1</vt:lpstr>
      <vt:lpstr>Current and Future Work: Aim 1</vt:lpstr>
      <vt:lpstr>Current and Future Work: Aim 2</vt:lpstr>
      <vt:lpstr>Current and Future Work: Aim 2</vt:lpstr>
      <vt:lpstr>Dissertation timeline</vt:lpstr>
      <vt:lpstr>Current and Future Work: Impact of Proposed Work</vt:lpstr>
      <vt:lpstr>Acknowledgement</vt:lpstr>
      <vt:lpstr>References</vt:lpstr>
      <vt:lpstr>Extra material</vt:lpstr>
      <vt:lpstr>Current and Future Work: Specific Aim 1</vt:lpstr>
      <vt:lpstr>Current and Future Work: Specific Aim 2</vt:lpstr>
      <vt:lpstr>PowerPoint Presentation</vt:lpstr>
      <vt:lpstr>Concerns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Prosthetic design for stiffness and foot orientation for people with transtibial amputations</dc:title>
  <dc:creator>Kieran Nichols</dc:creator>
  <cp:lastModifiedBy>Kieran Nichols</cp:lastModifiedBy>
  <cp:revision>172</cp:revision>
  <dcterms:created xsi:type="dcterms:W3CDTF">2021-10-16T19:16:00Z</dcterms:created>
  <dcterms:modified xsi:type="dcterms:W3CDTF">2021-12-06T17:22:31Z</dcterms:modified>
</cp:coreProperties>
</file>